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3"/>
  </p:notesMasterIdLst>
  <p:sldIdLst>
    <p:sldId id="365" r:id="rId2"/>
    <p:sldId id="356" r:id="rId3"/>
    <p:sldId id="357" r:id="rId4"/>
    <p:sldId id="265" r:id="rId5"/>
    <p:sldId id="258" r:id="rId6"/>
    <p:sldId id="359" r:id="rId7"/>
    <p:sldId id="256" r:id="rId8"/>
    <p:sldId id="307" r:id="rId9"/>
    <p:sldId id="367" r:id="rId10"/>
    <p:sldId id="329" r:id="rId11"/>
    <p:sldId id="368" r:id="rId12"/>
    <p:sldId id="369" r:id="rId13"/>
    <p:sldId id="360" r:id="rId14"/>
    <p:sldId id="309" r:id="rId15"/>
    <p:sldId id="315" r:id="rId16"/>
    <p:sldId id="370" r:id="rId17"/>
    <p:sldId id="371" r:id="rId18"/>
    <p:sldId id="361" r:id="rId19"/>
    <p:sldId id="333" r:id="rId20"/>
    <p:sldId id="362" r:id="rId21"/>
    <p:sldId id="276"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112" userDrawn="1">
          <p15:clr>
            <a:srgbClr val="A4A3A4"/>
          </p15:clr>
        </p15:guide>
        <p15:guide id="4" pos="415" userDrawn="1">
          <p15:clr>
            <a:srgbClr val="A4A3A4"/>
          </p15:clr>
        </p15:guide>
        <p15:guide id="6" orient="horz" pos="1457" userDrawn="1">
          <p15:clr>
            <a:srgbClr val="A4A3A4"/>
          </p15:clr>
        </p15:guide>
        <p15:guide id="7" pos="72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4C89"/>
    <a:srgbClr val="4E81C0"/>
    <a:srgbClr val="313D51"/>
    <a:srgbClr val="433D3C"/>
    <a:srgbClr val="C00000"/>
    <a:srgbClr val="F0F2F4"/>
    <a:srgbClr val="0B2C4F"/>
    <a:srgbClr val="213555"/>
    <a:srgbClr val="263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23" autoAdjust="0"/>
    <p:restoredTop sz="96314" autoAdjust="0"/>
  </p:normalViewPr>
  <p:slideViewPr>
    <p:cSldViewPr snapToGrid="0">
      <p:cViewPr>
        <p:scale>
          <a:sx n="75" d="100"/>
          <a:sy n="75" d="100"/>
        </p:scale>
        <p:origin x="2290" y="1046"/>
      </p:cViewPr>
      <p:guideLst>
        <p:guide pos="4112"/>
        <p:guide pos="415"/>
        <p:guide orient="horz" pos="1457"/>
        <p:guide pos="7219"/>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2024/4/19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extLst>
      <p:ext uri="{BB962C8B-B14F-4D97-AF65-F5344CB8AC3E}">
        <p14:creationId xmlns:p14="http://schemas.microsoft.com/office/powerpoint/2010/main" val="4170825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3345730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254757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13</a:t>
            </a:fld>
            <a:endParaRPr lang="zh-CN" altLang="en-US"/>
          </a:p>
        </p:txBody>
      </p:sp>
    </p:spTree>
    <p:extLst>
      <p:ext uri="{BB962C8B-B14F-4D97-AF65-F5344CB8AC3E}">
        <p14:creationId xmlns:p14="http://schemas.microsoft.com/office/powerpoint/2010/main" val="871011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94886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2340183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817600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930529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18</a:t>
            </a:fld>
            <a:endParaRPr lang="zh-CN" altLang="en-US"/>
          </a:p>
        </p:txBody>
      </p:sp>
    </p:spTree>
    <p:extLst>
      <p:ext uri="{BB962C8B-B14F-4D97-AF65-F5344CB8AC3E}">
        <p14:creationId xmlns:p14="http://schemas.microsoft.com/office/powerpoint/2010/main" val="3215126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2402465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20</a:t>
            </a:fld>
            <a:endParaRPr lang="zh-CN" altLang="en-US"/>
          </a:p>
        </p:txBody>
      </p:sp>
    </p:spTree>
    <p:extLst>
      <p:ext uri="{BB962C8B-B14F-4D97-AF65-F5344CB8AC3E}">
        <p14:creationId xmlns:p14="http://schemas.microsoft.com/office/powerpoint/2010/main" val="237267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extLst>
      <p:ext uri="{BB962C8B-B14F-4D97-AF65-F5344CB8AC3E}">
        <p14:creationId xmlns:p14="http://schemas.microsoft.com/office/powerpoint/2010/main" val="375685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4275533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195359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6</a:t>
            </a:fld>
            <a:endParaRPr lang="zh-CN" altLang="en-US"/>
          </a:p>
        </p:txBody>
      </p:sp>
    </p:spTree>
    <p:extLst>
      <p:ext uri="{BB962C8B-B14F-4D97-AF65-F5344CB8AC3E}">
        <p14:creationId xmlns:p14="http://schemas.microsoft.com/office/powerpoint/2010/main" val="2468347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2610632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310796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2247362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1281661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055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799">
              <a:solidFill>
                <a:schemeClr val="bg1"/>
              </a:solidFill>
            </a:endParaRPr>
          </a:p>
        </p:txBody>
      </p:sp>
      <p:sp>
        <p:nvSpPr>
          <p:cNvPr id="6" name="PA_文本框 1">
            <a:extLst>
              <a:ext uri="{FF2B5EF4-FFF2-40B4-BE49-F238E27FC236}">
                <a16:creationId xmlns:a16="http://schemas.microsoft.com/office/drawing/2014/main" id="{BA0F9515-D5AE-4BED-A481-29A81D6010FD}"/>
              </a:ext>
            </a:extLst>
          </p:cNvPr>
          <p:cNvSpPr txBox="1"/>
          <p:nvPr userDrawn="1">
            <p:custDataLst>
              <p:tags r:id="rId1"/>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p>
        </p:txBody>
      </p:sp>
    </p:spTree>
    <p:extLst>
      <p:ext uri="{BB962C8B-B14F-4D97-AF65-F5344CB8AC3E}">
        <p14:creationId xmlns:p14="http://schemas.microsoft.com/office/powerpoint/2010/main" val="334257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796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40281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 name="文本框 4"/>
          <p:cNvSpPr txBox="1"/>
          <p:nvPr/>
        </p:nvSpPr>
        <p:spPr>
          <a:xfrm>
            <a:off x="2429435" y="2497783"/>
            <a:ext cx="7053116" cy="2308324"/>
          </a:xfrm>
          <a:prstGeom prst="rect">
            <a:avLst/>
          </a:prstGeom>
          <a:noFill/>
        </p:spPr>
        <p:txBody>
          <a:bodyPr wrap="square" rtlCol="0">
            <a:spAutoFit/>
            <a:scene3d>
              <a:camera prst="orthographicFront"/>
              <a:lightRig rig="threePt" dir="t"/>
            </a:scene3d>
            <a:sp3d contourW="12700"/>
          </a:bodyPr>
          <a:lstStyle/>
          <a:p>
            <a:pPr algn="ctr">
              <a:defRPr/>
            </a:pPr>
            <a:r>
              <a:rPr lang="en-US" altLang="zh-CN" sz="4800" b="1" dirty="0">
                <a:solidFill>
                  <a:schemeClr val="bg1"/>
                </a:solidFill>
                <a:latin typeface="思源黑体" panose="020B0500000000000000" pitchFamily="34" charset="-122"/>
                <a:ea typeface="思源黑体" panose="020B0500000000000000" pitchFamily="34" charset="-122"/>
              </a:rPr>
              <a:t>How to implement a Fluid Simulation on the CPU with Unity</a:t>
            </a:r>
            <a:endParaRPr lang="zh-CN" altLang="en-US" sz="4800" b="1" dirty="0">
              <a:solidFill>
                <a:schemeClr val="bg1"/>
              </a:solidFill>
              <a:latin typeface="思源黑体" panose="020B0500000000000000" pitchFamily="34" charset="-122"/>
              <a:ea typeface="思源黑体" panose="020B0500000000000000" pitchFamily="34" charset="-122"/>
            </a:endParaRPr>
          </a:p>
        </p:txBody>
      </p:sp>
      <p:grpSp>
        <p:nvGrpSpPr>
          <p:cNvPr id="7" name="组合 6"/>
          <p:cNvGrpSpPr/>
          <p:nvPr/>
        </p:nvGrpSpPr>
        <p:grpSpPr>
          <a:xfrm>
            <a:off x="5387350" y="978500"/>
            <a:ext cx="1390484" cy="1390482"/>
            <a:chOff x="5387350" y="978500"/>
            <a:chExt cx="1390484" cy="1390482"/>
          </a:xfrm>
        </p:grpSpPr>
        <p:sp>
          <p:nvSpPr>
            <p:cNvPr id="8" name="椭圆 7"/>
            <p:cNvSpPr/>
            <p:nvPr/>
          </p:nvSpPr>
          <p:spPr>
            <a:xfrm>
              <a:off x="5387350" y="978500"/>
              <a:ext cx="1390484" cy="1390482"/>
            </a:xfrm>
            <a:prstGeom prst="ellipse">
              <a:avLst/>
            </a:prstGeom>
            <a:solidFill>
              <a:srgbClr val="244C89"/>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9" name="组合 8"/>
            <p:cNvGrpSpPr/>
            <p:nvPr/>
          </p:nvGrpSpPr>
          <p:grpSpPr>
            <a:xfrm>
              <a:off x="5482497" y="1078924"/>
              <a:ext cx="1195789" cy="1195788"/>
              <a:chOff x="5159802" y="530825"/>
              <a:chExt cx="1813907" cy="1813906"/>
            </a:xfrm>
          </p:grpSpPr>
          <p:sp>
            <p:nvSpPr>
              <p:cNvPr id="13" name="椭圆 12"/>
              <p:cNvSpPr/>
              <p:nvPr/>
            </p:nvSpPr>
            <p:spPr>
              <a:xfrm>
                <a:off x="5159802" y="530825"/>
                <a:ext cx="1813907" cy="181390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sp>
            <p:nvSpPr>
              <p:cNvPr id="11" name="椭圆 10"/>
              <p:cNvSpPr/>
              <p:nvPr/>
            </p:nvSpPr>
            <p:spPr>
              <a:xfrm>
                <a:off x="5472591" y="827607"/>
                <a:ext cx="1209821" cy="1209822"/>
              </a:xfrm>
              <a:prstGeom prst="ellipse">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p>
            </p:txBody>
          </p:sp>
        </p:grpSp>
      </p:grpSp>
    </p:spTree>
    <p:extLst>
      <p:ext uri="{BB962C8B-B14F-4D97-AF65-F5344CB8AC3E}">
        <p14:creationId xmlns:p14="http://schemas.microsoft.com/office/powerpoint/2010/main" val="34323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21" presetClass="entr" presetSubtype="8"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8)">
                                      <p:cBhvr>
                                        <p:cTn id="17" dur="750"/>
                                        <p:tgtEl>
                                          <p:spTgt spid="4"/>
                                        </p:tgtEl>
                                      </p:cBhvr>
                                    </p:animEffect>
                                  </p:childTnLst>
                                </p:cTn>
                              </p:par>
                            </p:childTnLst>
                          </p:cTn>
                        </p:par>
                        <p:par>
                          <p:cTn id="18" fill="hold">
                            <p:stCondLst>
                              <p:cond delay="750"/>
                            </p:stCondLst>
                            <p:childTnLst>
                              <p:par>
                                <p:cTn id="19" presetID="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266828" y="2113280"/>
            <a:ext cx="9380308" cy="2705971"/>
            <a:chOff x="165100" y="1776693"/>
            <a:chExt cx="11076612" cy="2868356"/>
          </a:xfrm>
        </p:grpSpPr>
        <p:sp>
          <p:nvSpPr>
            <p:cNvPr id="22" name="Freeform 6"/>
            <p:cNvSpPr/>
            <p:nvPr/>
          </p:nvSpPr>
          <p:spPr bwMode="auto">
            <a:xfrm>
              <a:off x="165100" y="1776693"/>
              <a:ext cx="3581400" cy="2678115"/>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40" name="Rectangle 12"/>
            <p:cNvSpPr>
              <a:spLocks noChangeArrowheads="1"/>
            </p:cNvSpPr>
            <p:nvPr/>
          </p:nvSpPr>
          <p:spPr bwMode="auto">
            <a:xfrm>
              <a:off x="4735547" y="1776693"/>
              <a:ext cx="6506165" cy="2868356"/>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r>
                <a:rPr lang="en-US" altLang="zh-CN" sz="1600" b="0" i="0" dirty="0">
                  <a:solidFill>
                    <a:schemeClr val="bg1"/>
                  </a:solidFill>
                  <a:effectLst/>
                  <a:latin typeface="Söhne"/>
                </a:rPr>
                <a:t>Our implementation further refines the calculation of pressure forces to ensure that forces remain symmetrical, preserving the momentum and energy within the system, a principle that is fundamental to all physics simulations.</a:t>
              </a:r>
              <a:endParaRPr lang="zh-CN" altLang="en-US" sz="1600" dirty="0">
                <a:solidFill>
                  <a:schemeClr val="bg1"/>
                </a:solidFill>
              </a:endParaRPr>
            </a:p>
          </p:txBody>
        </p:sp>
        <p:sp>
          <p:nvSpPr>
            <p:cNvPr id="33" name="TextBox 22"/>
            <p:cNvSpPr txBox="1"/>
            <p:nvPr/>
          </p:nvSpPr>
          <p:spPr>
            <a:xfrm>
              <a:off x="909111" y="2171556"/>
              <a:ext cx="2101238" cy="2309232"/>
            </a:xfrm>
            <a:prstGeom prst="rect">
              <a:avLst/>
            </a:prstGeom>
            <a:noFill/>
          </p:spPr>
          <p:txBody>
            <a:bodyPr wrap="square" rtlCol="0">
              <a:spAutoFit/>
            </a:bodyPr>
            <a:lstStyle/>
            <a:p>
              <a:pPr algn="ctr">
                <a:lnSpc>
                  <a:spcPct val="120000"/>
                </a:lnSpc>
              </a:pPr>
              <a:r>
                <a:rPr lang="en-US" altLang="zh-CN" sz="2400" b="1" i="0" dirty="0">
                  <a:solidFill>
                    <a:schemeClr val="bg1"/>
                  </a:solidFill>
                  <a:effectLst/>
                  <a:latin typeface="Söhne"/>
                </a:rPr>
                <a:t>Addressing Non-Uniformities</a:t>
              </a:r>
              <a:endParaRPr lang="en-US" altLang="zh-CN" sz="2400" b="1" dirty="0">
                <a:solidFill>
                  <a:schemeClr val="bg1"/>
                </a:solidFill>
                <a:latin typeface="+mn-ea"/>
              </a:endParaRPr>
            </a:p>
          </p:txBody>
        </p:sp>
      </p:grpSp>
    </p:spTree>
    <p:extLst>
      <p:ext uri="{BB962C8B-B14F-4D97-AF65-F5344CB8AC3E}">
        <p14:creationId xmlns:p14="http://schemas.microsoft.com/office/powerpoint/2010/main" val="11093396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266828" y="2113280"/>
            <a:ext cx="9380308" cy="2705971"/>
            <a:chOff x="165100" y="1776693"/>
            <a:chExt cx="11076612" cy="2868356"/>
          </a:xfrm>
        </p:grpSpPr>
        <p:sp>
          <p:nvSpPr>
            <p:cNvPr id="22" name="Freeform 6"/>
            <p:cNvSpPr/>
            <p:nvPr/>
          </p:nvSpPr>
          <p:spPr bwMode="auto">
            <a:xfrm>
              <a:off x="165100" y="1776693"/>
              <a:ext cx="3581400" cy="2678115"/>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40" name="Rectangle 12"/>
            <p:cNvSpPr>
              <a:spLocks noChangeArrowheads="1"/>
            </p:cNvSpPr>
            <p:nvPr/>
          </p:nvSpPr>
          <p:spPr bwMode="auto">
            <a:xfrm>
              <a:off x="4735547" y="1776693"/>
              <a:ext cx="6506165" cy="2868356"/>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r>
                <a:rPr lang="en-US" altLang="zh-CN" sz="1600" b="0" i="0" dirty="0">
                  <a:solidFill>
                    <a:schemeClr val="bg1"/>
                  </a:solidFill>
                  <a:effectLst/>
                  <a:latin typeface="Söhne"/>
                </a:rPr>
                <a:t>Viscosity is treated uniquely in our system by considering the relative velocities of particles. This approach allows the simulation to realistically model the laminar and turbulent flows of fluids. External forces like gravity and interactions with solid objects are seamlessly integrated using Unity's physics engine, enabling realistic and dynamic interactions within the simulation environment.</a:t>
              </a:r>
              <a:endParaRPr lang="zh-CN" altLang="en-US" sz="1600" dirty="0">
                <a:solidFill>
                  <a:schemeClr val="bg1"/>
                </a:solidFill>
              </a:endParaRPr>
            </a:p>
          </p:txBody>
        </p:sp>
        <p:sp>
          <p:nvSpPr>
            <p:cNvPr id="33" name="TextBox 22"/>
            <p:cNvSpPr txBox="1"/>
            <p:nvPr/>
          </p:nvSpPr>
          <p:spPr>
            <a:xfrm>
              <a:off x="909111" y="2171556"/>
              <a:ext cx="2101238" cy="1474633"/>
            </a:xfrm>
            <a:prstGeom prst="rect">
              <a:avLst/>
            </a:prstGeom>
            <a:noFill/>
          </p:spPr>
          <p:txBody>
            <a:bodyPr wrap="square" rtlCol="0">
              <a:spAutoFit/>
            </a:bodyPr>
            <a:lstStyle/>
            <a:p>
              <a:pPr algn="ctr">
                <a:lnSpc>
                  <a:spcPct val="120000"/>
                </a:lnSpc>
              </a:pPr>
              <a:r>
                <a:rPr lang="en-US" altLang="zh-CN" sz="2400" b="1" i="0" dirty="0">
                  <a:solidFill>
                    <a:schemeClr val="bg1"/>
                  </a:solidFill>
                  <a:effectLst/>
                  <a:latin typeface="Söhne"/>
                </a:rPr>
                <a:t>Viscosity and External Forces</a:t>
              </a:r>
              <a:endParaRPr lang="en-US" altLang="zh-CN" sz="2400" b="1" dirty="0">
                <a:solidFill>
                  <a:schemeClr val="bg1"/>
                </a:solidFill>
                <a:latin typeface="+mn-ea"/>
              </a:endParaRPr>
            </a:p>
          </p:txBody>
        </p:sp>
      </p:grpSp>
    </p:spTree>
    <p:extLst>
      <p:ext uri="{BB962C8B-B14F-4D97-AF65-F5344CB8AC3E}">
        <p14:creationId xmlns:p14="http://schemas.microsoft.com/office/powerpoint/2010/main" val="843028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266828" y="2113280"/>
            <a:ext cx="9380308" cy="2705971"/>
            <a:chOff x="165100" y="1776693"/>
            <a:chExt cx="11076612" cy="2868356"/>
          </a:xfrm>
        </p:grpSpPr>
        <p:sp>
          <p:nvSpPr>
            <p:cNvPr id="22" name="Freeform 6"/>
            <p:cNvSpPr/>
            <p:nvPr/>
          </p:nvSpPr>
          <p:spPr bwMode="auto">
            <a:xfrm>
              <a:off x="165100" y="1776693"/>
              <a:ext cx="3581400" cy="2678115"/>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40" name="Rectangle 12"/>
            <p:cNvSpPr>
              <a:spLocks noChangeArrowheads="1"/>
            </p:cNvSpPr>
            <p:nvPr/>
          </p:nvSpPr>
          <p:spPr bwMode="auto">
            <a:xfrm>
              <a:off x="4735547" y="1776693"/>
              <a:ext cx="6506165" cy="2868356"/>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r>
                <a:rPr lang="en-US" altLang="zh-CN" sz="1600" b="0" i="0" dirty="0">
                  <a:solidFill>
                    <a:schemeClr val="bg1"/>
                  </a:solidFill>
                  <a:effectLst/>
                  <a:latin typeface="Söhne"/>
                </a:rPr>
                <a:t>To enhance performance and accuracy, we employ a spatial grid to manage particle interactions, reducing computational complexity from order n squared to order m times n, where n is the number of particles and m is a much smaller number representing nearby particles. This optimization is crucial for real-time applications where speed is as important as accuracy</a:t>
              </a:r>
              <a:endParaRPr lang="zh-CN" altLang="en-US" sz="1600" dirty="0">
                <a:solidFill>
                  <a:schemeClr val="bg1"/>
                </a:solidFill>
              </a:endParaRPr>
            </a:p>
          </p:txBody>
        </p:sp>
        <p:sp>
          <p:nvSpPr>
            <p:cNvPr id="33" name="TextBox 22"/>
            <p:cNvSpPr txBox="1"/>
            <p:nvPr/>
          </p:nvSpPr>
          <p:spPr>
            <a:xfrm>
              <a:off x="909110" y="2171556"/>
              <a:ext cx="2199073" cy="1474633"/>
            </a:xfrm>
            <a:prstGeom prst="rect">
              <a:avLst/>
            </a:prstGeom>
            <a:noFill/>
          </p:spPr>
          <p:txBody>
            <a:bodyPr wrap="square" rtlCol="0">
              <a:spAutoFit/>
            </a:bodyPr>
            <a:lstStyle/>
            <a:p>
              <a:pPr algn="ctr">
                <a:lnSpc>
                  <a:spcPct val="120000"/>
                </a:lnSpc>
              </a:pPr>
              <a:r>
                <a:rPr lang="en-US" altLang="zh-CN" sz="2400" b="1" i="0" dirty="0">
                  <a:solidFill>
                    <a:schemeClr val="bg1"/>
                  </a:solidFill>
                  <a:effectLst/>
                  <a:latin typeface="Söhne"/>
                </a:rPr>
                <a:t>Optimizations and Performance</a:t>
              </a:r>
              <a:endParaRPr lang="en-US" altLang="zh-CN" sz="2400" b="1" dirty="0">
                <a:solidFill>
                  <a:schemeClr val="bg1"/>
                </a:solidFill>
                <a:latin typeface="+mn-ea"/>
              </a:endParaRPr>
            </a:p>
          </p:txBody>
        </p:sp>
      </p:grpSp>
    </p:spTree>
    <p:extLst>
      <p:ext uri="{BB962C8B-B14F-4D97-AF65-F5344CB8AC3E}">
        <p14:creationId xmlns:p14="http://schemas.microsoft.com/office/powerpoint/2010/main" val="1372125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907"/>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4" name="文本框 23"/>
          <p:cNvSpPr txBox="1"/>
          <p:nvPr/>
        </p:nvSpPr>
        <p:spPr>
          <a:xfrm>
            <a:off x="2857349" y="2443843"/>
            <a:ext cx="1699504"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03</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734210" y="2372269"/>
            <a:ext cx="4809250" cy="1660070"/>
          </a:xfrm>
          <a:prstGeom prst="rect">
            <a:avLst/>
          </a:prstGeom>
          <a:noFill/>
        </p:spPr>
        <p:txBody>
          <a:bodyPr wrap="square" rtlCol="0">
            <a:spAutoFit/>
            <a:scene3d>
              <a:camera prst="orthographicFront"/>
              <a:lightRig rig="threePt" dir="t"/>
            </a:scene3d>
            <a:sp3d contourW="12700"/>
          </a:bodyPr>
          <a:lstStyle/>
          <a:p>
            <a:pPr fontAlgn="base">
              <a:lnSpc>
                <a:spcPct val="120000"/>
              </a:lnSpc>
              <a:spcBef>
                <a:spcPct val="0"/>
              </a:spcBef>
              <a:spcAft>
                <a:spcPct val="0"/>
              </a:spcAft>
              <a:buFontTx/>
              <a:buNone/>
            </a:pPr>
            <a:r>
              <a:rPr lang="en-US" altLang="zh-CN" sz="4400" b="1" dirty="0">
                <a:solidFill>
                  <a:schemeClr val="bg1"/>
                </a:solidFill>
                <a:latin typeface="Söhne"/>
              </a:rPr>
              <a:t>Key Features of SPH Implementation</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36816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836005" y="2037198"/>
            <a:ext cx="3835748" cy="3743352"/>
            <a:chOff x="1823648" y="2061912"/>
            <a:chExt cx="3835748" cy="3743352"/>
          </a:xfrm>
        </p:grpSpPr>
        <p:sp>
          <p:nvSpPr>
            <p:cNvPr id="58" name="矩形 57"/>
            <p:cNvSpPr/>
            <p:nvPr/>
          </p:nvSpPr>
          <p:spPr bwMode="auto">
            <a:xfrm>
              <a:off x="1823648" y="2190078"/>
              <a:ext cx="3835748" cy="3615186"/>
            </a:xfrm>
            <a:prstGeom prst="rect">
              <a:avLst/>
            </a:prstGeom>
            <a:solidFill>
              <a:schemeClr val="bg1">
                <a:lumMod val="95000"/>
              </a:schemeClr>
            </a:solidFill>
            <a:ln>
              <a:solidFill>
                <a:schemeClr val="bg2">
                  <a:lumMod val="85000"/>
                </a:schemeClr>
              </a:solidFill>
            </a:ln>
          </p:spPr>
          <p:txBody>
            <a:bodyPr vert="horz" wrap="square" lIns="91440" tIns="45720" rIns="91440" bIns="45720" numCol="1" anchor="t" anchorCtr="0" compatLnSpc="1"/>
            <a:lstStyle/>
            <a:p>
              <a:pPr>
                <a:lnSpc>
                  <a:spcPct val="120000"/>
                </a:lnSpc>
              </a:pPr>
              <a:endParaRPr lang="zh-CN" altLang="en-US" sz="1200">
                <a:solidFill>
                  <a:schemeClr val="bg1"/>
                </a:solidFill>
              </a:endParaRPr>
            </a:p>
          </p:txBody>
        </p:sp>
        <p:sp>
          <p:nvSpPr>
            <p:cNvPr id="59" name="Freeform 6"/>
            <p:cNvSpPr/>
            <p:nvPr/>
          </p:nvSpPr>
          <p:spPr bwMode="auto">
            <a:xfrm>
              <a:off x="1965587" y="2061912"/>
              <a:ext cx="3562213" cy="127898"/>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200">
                <a:solidFill>
                  <a:schemeClr val="bg2"/>
                </a:solidFill>
              </a:endParaRPr>
            </a:p>
          </p:txBody>
        </p:sp>
        <p:sp>
          <p:nvSpPr>
            <p:cNvPr id="95" name="Freeform 7"/>
            <p:cNvSpPr/>
            <p:nvPr/>
          </p:nvSpPr>
          <p:spPr bwMode="auto">
            <a:xfrm>
              <a:off x="2203505" y="2061912"/>
              <a:ext cx="3097148" cy="745630"/>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200"/>
            </a:p>
          </p:txBody>
        </p:sp>
        <p:sp>
          <p:nvSpPr>
            <p:cNvPr id="96" name="矩形 95"/>
            <p:cNvSpPr/>
            <p:nvPr/>
          </p:nvSpPr>
          <p:spPr>
            <a:xfrm>
              <a:off x="2309984" y="2232199"/>
              <a:ext cx="2884187" cy="401264"/>
            </a:xfrm>
            <a:prstGeom prst="rect">
              <a:avLst/>
            </a:prstGeom>
          </p:spPr>
          <p:txBody>
            <a:bodyPr wrap="none">
              <a:spAutoFit/>
            </a:bodyPr>
            <a:lstStyle/>
            <a:p>
              <a:pPr algn="just">
                <a:lnSpc>
                  <a:spcPct val="120000"/>
                </a:lnSpc>
              </a:pPr>
              <a:r>
                <a:rPr lang="en-US" altLang="zh-CN" b="1" i="0" dirty="0">
                  <a:solidFill>
                    <a:schemeClr val="bg1"/>
                  </a:solidFill>
                  <a:effectLst/>
                  <a:latin typeface="Söhne"/>
                </a:rPr>
                <a:t>Unity's Innovative Approach</a:t>
              </a:r>
              <a:endParaRPr lang="zh-CN" altLang="en-US" b="1" spc="300" dirty="0">
                <a:solidFill>
                  <a:schemeClr val="bg1"/>
                </a:solidFill>
                <a:latin typeface="思源黑体" panose="020B0500000000000000" pitchFamily="34" charset="-122"/>
                <a:ea typeface="思源黑体" panose="020B0500000000000000" pitchFamily="34" charset="-122"/>
              </a:endParaRPr>
            </a:p>
          </p:txBody>
        </p:sp>
        <p:sp>
          <p:nvSpPr>
            <p:cNvPr id="97" name="TextBox 10"/>
            <p:cNvSpPr txBox="1"/>
            <p:nvPr/>
          </p:nvSpPr>
          <p:spPr>
            <a:xfrm>
              <a:off x="2203505" y="3082403"/>
              <a:ext cx="3097147" cy="2400850"/>
            </a:xfrm>
            <a:prstGeom prst="rect">
              <a:avLst/>
            </a:prstGeom>
            <a:noFill/>
          </p:spPr>
          <p:txBody>
            <a:bodyPr wrap="square" rtlCol="0">
              <a:spAutoFit/>
            </a:bodyPr>
            <a:lstStyle/>
            <a:p>
              <a:pPr algn="just">
                <a:lnSpc>
                  <a:spcPct val="120000"/>
                </a:lnSpc>
              </a:pPr>
              <a:r>
                <a:rPr lang="en-US" altLang="zh-CN" sz="1400" b="0" i="0" dirty="0">
                  <a:solidFill>
                    <a:srgbClr val="0D0D0D"/>
                  </a:solidFill>
                  <a:effectLst/>
                  <a:latin typeface="Söhne"/>
                </a:rPr>
                <a:t>In the summer of 2018, a transformative development occurred at Atomic Raccoon, an Indie Game Studio in Paris. The team, intrigued by the potential of Unity's newly introduced Entity Component System (ECS), Job System, and Burst compiler, decided to explore these tools through the lens of fluid simulation.</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grpSp>
        <p:nvGrpSpPr>
          <p:cNvPr id="98" name="组合 97"/>
          <p:cNvGrpSpPr/>
          <p:nvPr/>
        </p:nvGrpSpPr>
        <p:grpSpPr>
          <a:xfrm>
            <a:off x="6432718" y="2037198"/>
            <a:ext cx="3835748" cy="3743352"/>
            <a:chOff x="1823648" y="2061912"/>
            <a:chExt cx="3835748" cy="3743352"/>
          </a:xfrm>
        </p:grpSpPr>
        <p:sp>
          <p:nvSpPr>
            <p:cNvPr id="99" name="矩形 98"/>
            <p:cNvSpPr/>
            <p:nvPr/>
          </p:nvSpPr>
          <p:spPr bwMode="auto">
            <a:xfrm>
              <a:off x="1823648" y="2190078"/>
              <a:ext cx="3835748" cy="3615186"/>
            </a:xfrm>
            <a:prstGeom prst="rect">
              <a:avLst/>
            </a:prstGeom>
            <a:solidFill>
              <a:schemeClr val="bg1">
                <a:lumMod val="95000"/>
              </a:schemeClr>
            </a:solidFill>
            <a:ln>
              <a:solidFill>
                <a:schemeClr val="bg2">
                  <a:lumMod val="85000"/>
                </a:schemeClr>
              </a:solidFill>
            </a:ln>
          </p:spPr>
          <p:txBody>
            <a:bodyPr vert="horz" wrap="square" lIns="91440" tIns="45720" rIns="91440" bIns="45720" numCol="1" anchor="t" anchorCtr="0" compatLnSpc="1"/>
            <a:lstStyle/>
            <a:p>
              <a:pPr>
                <a:lnSpc>
                  <a:spcPct val="120000"/>
                </a:lnSpc>
              </a:pPr>
              <a:endParaRPr lang="zh-CN" altLang="en-US" sz="1200">
                <a:solidFill>
                  <a:schemeClr val="bg1"/>
                </a:solidFill>
              </a:endParaRPr>
            </a:p>
          </p:txBody>
        </p:sp>
        <p:sp>
          <p:nvSpPr>
            <p:cNvPr id="100" name="Freeform 6"/>
            <p:cNvSpPr/>
            <p:nvPr/>
          </p:nvSpPr>
          <p:spPr bwMode="auto">
            <a:xfrm>
              <a:off x="1965587" y="2061912"/>
              <a:ext cx="3562213" cy="127898"/>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200">
                <a:solidFill>
                  <a:schemeClr val="bg2"/>
                </a:solidFill>
              </a:endParaRPr>
            </a:p>
          </p:txBody>
        </p:sp>
        <p:sp>
          <p:nvSpPr>
            <p:cNvPr id="101" name="Freeform 7"/>
            <p:cNvSpPr/>
            <p:nvPr/>
          </p:nvSpPr>
          <p:spPr bwMode="auto">
            <a:xfrm>
              <a:off x="2203505" y="2061912"/>
              <a:ext cx="3097148" cy="745630"/>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200"/>
            </a:p>
          </p:txBody>
        </p:sp>
        <p:sp>
          <p:nvSpPr>
            <p:cNvPr id="102" name="矩形 101"/>
            <p:cNvSpPr/>
            <p:nvPr/>
          </p:nvSpPr>
          <p:spPr>
            <a:xfrm>
              <a:off x="2839006" y="2232199"/>
              <a:ext cx="1826141" cy="401264"/>
            </a:xfrm>
            <a:prstGeom prst="rect">
              <a:avLst/>
            </a:prstGeom>
          </p:spPr>
          <p:txBody>
            <a:bodyPr wrap="none">
              <a:spAutoFit/>
            </a:bodyPr>
            <a:lstStyle/>
            <a:p>
              <a:pPr algn="just">
                <a:lnSpc>
                  <a:spcPct val="120000"/>
                </a:lnSpc>
              </a:pPr>
              <a:r>
                <a:rPr lang="en-US" altLang="zh-CN" b="1" i="0" dirty="0">
                  <a:solidFill>
                    <a:schemeClr val="bg1"/>
                  </a:solidFill>
                  <a:effectLst/>
                  <a:latin typeface="Söhne"/>
                </a:rPr>
                <a:t>The SPH in Unity</a:t>
              </a:r>
              <a:endParaRPr lang="zh-CN" altLang="en-US" b="1" spc="300" dirty="0">
                <a:solidFill>
                  <a:schemeClr val="bg1"/>
                </a:solidFill>
                <a:latin typeface="思源黑体" panose="020B0500000000000000" pitchFamily="34" charset="-122"/>
                <a:ea typeface="思源黑体" panose="020B0500000000000000" pitchFamily="34" charset="-122"/>
              </a:endParaRPr>
            </a:p>
          </p:txBody>
        </p:sp>
        <p:sp>
          <p:nvSpPr>
            <p:cNvPr id="103" name="TextBox 10"/>
            <p:cNvSpPr txBox="1"/>
            <p:nvPr/>
          </p:nvSpPr>
          <p:spPr>
            <a:xfrm>
              <a:off x="2192948" y="2919182"/>
              <a:ext cx="3097147" cy="2735877"/>
            </a:xfrm>
            <a:prstGeom prst="rect">
              <a:avLst/>
            </a:prstGeom>
            <a:noFill/>
          </p:spPr>
          <p:txBody>
            <a:bodyPr wrap="square" rtlCol="0">
              <a:spAutoFit/>
            </a:bodyPr>
            <a:lstStyle/>
            <a:p>
              <a:pPr algn="just">
                <a:lnSpc>
                  <a:spcPct val="120000"/>
                </a:lnSpc>
              </a:pPr>
              <a:r>
                <a:rPr lang="en-US" altLang="zh-CN" sz="1200" dirty="0">
                  <a:solidFill>
                    <a:srgbClr val="0D0D0D"/>
                  </a:solidFill>
                  <a:latin typeface="Söhne"/>
                </a:rPr>
                <a:t>R</a:t>
              </a:r>
              <a:r>
                <a:rPr lang="en-US" altLang="zh-CN" sz="1200" b="0" i="0" dirty="0">
                  <a:solidFill>
                    <a:srgbClr val="0D0D0D"/>
                  </a:solidFill>
                  <a:effectLst/>
                  <a:latin typeface="Söhne"/>
                </a:rPr>
                <a:t>epresents fluids using particles, each carrying properties like mass and velocity. The algorithm applies a smoothing kernel to manage interactions between particles within a specific radius, allowing for the calculation of properties such as density and pressure. Using the Navier-Stokes equations adapted for particles, SPH simulates dynamics like pressure gradients and viscosity. Unity's capabilities, including its physics engine and potential for GPU acceleration, enhance the efficiency and realism of these simulations.</a:t>
              </a:r>
              <a:endParaRPr lang="en-US" altLang="zh-CN" sz="1200" dirty="0">
                <a:solidFill>
                  <a:schemeClr val="bg2">
                    <a:lumMod val="25000"/>
                  </a:schemeClr>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1529789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8"/>
                                        </p:tgtEl>
                                        <p:attrNameLst>
                                          <p:attrName>style.visibility</p:attrName>
                                        </p:attrNameLst>
                                      </p:cBhvr>
                                      <p:to>
                                        <p:strVal val="visible"/>
                                      </p:to>
                                    </p:set>
                                    <p:anim calcmode="lin" valueType="num">
                                      <p:cBhvr additive="base">
                                        <p:cTn id="12" dur="500" fill="hold"/>
                                        <p:tgtEl>
                                          <p:spTgt spid="98"/>
                                        </p:tgtEl>
                                        <p:attrNameLst>
                                          <p:attrName>ppt_x</p:attrName>
                                        </p:attrNameLst>
                                      </p:cBhvr>
                                      <p:tavLst>
                                        <p:tav tm="0">
                                          <p:val>
                                            <p:strVal val="#ppt_x"/>
                                          </p:val>
                                        </p:tav>
                                        <p:tav tm="100000">
                                          <p:val>
                                            <p:strVal val="#ppt_x"/>
                                          </p:val>
                                        </p:tav>
                                      </p:tavLst>
                                    </p:anim>
                                    <p:anim calcmode="lin" valueType="num">
                                      <p:cBhvr additive="base">
                                        <p:cTn id="13"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桌子, 游戏机, 盒子, 女人&#10;&#10;描述已自动生成">
            <a:extLst>
              <a:ext uri="{FF2B5EF4-FFF2-40B4-BE49-F238E27FC236}">
                <a16:creationId xmlns:a16="http://schemas.microsoft.com/office/drawing/2014/main" id="{D8D280E9-046F-31FF-634E-FDAE972A9F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815" y="1636216"/>
            <a:ext cx="3256625" cy="2043189"/>
          </a:xfrm>
          <a:prstGeom prst="rect">
            <a:avLst/>
          </a:prstGeom>
        </p:spPr>
      </p:pic>
      <p:pic>
        <p:nvPicPr>
          <p:cNvPr id="9" name="图片 8" descr="雪地上的风景&#10;&#10;描述已自动生成">
            <a:extLst>
              <a:ext uri="{FF2B5EF4-FFF2-40B4-BE49-F238E27FC236}">
                <a16:creationId xmlns:a16="http://schemas.microsoft.com/office/drawing/2014/main" id="{572D02B6-9559-6D77-376D-AAE1918091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7521" y="1557756"/>
            <a:ext cx="3495040" cy="2192770"/>
          </a:xfrm>
          <a:prstGeom prst="rect">
            <a:avLst/>
          </a:prstGeom>
        </p:spPr>
      </p:pic>
      <p:pic>
        <p:nvPicPr>
          <p:cNvPr id="11" name="图片 10" descr="雪地上的风景&#10;&#10;描述已自动生成">
            <a:extLst>
              <a:ext uri="{FF2B5EF4-FFF2-40B4-BE49-F238E27FC236}">
                <a16:creationId xmlns:a16="http://schemas.microsoft.com/office/drawing/2014/main" id="{E006050F-0AD0-5E04-A8AF-78A1D945DA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935" y="3876740"/>
            <a:ext cx="3429345" cy="2036584"/>
          </a:xfrm>
          <a:prstGeom prst="rect">
            <a:avLst/>
          </a:prstGeom>
        </p:spPr>
      </p:pic>
      <p:pic>
        <p:nvPicPr>
          <p:cNvPr id="13" name="图片 12" descr="图形用户界面&#10;&#10;描述已自动生成">
            <a:extLst>
              <a:ext uri="{FF2B5EF4-FFF2-40B4-BE49-F238E27FC236}">
                <a16:creationId xmlns:a16="http://schemas.microsoft.com/office/drawing/2014/main" id="{00A5251C-1D23-127D-2F10-EA6A8880B7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9536" y="3876740"/>
            <a:ext cx="3703665" cy="2199494"/>
          </a:xfrm>
          <a:prstGeom prst="rect">
            <a:avLst/>
          </a:prstGeom>
        </p:spPr>
      </p:pic>
    </p:spTree>
    <p:extLst>
      <p:ext uri="{BB962C8B-B14F-4D97-AF65-F5344CB8AC3E}">
        <p14:creationId xmlns:p14="http://schemas.microsoft.com/office/powerpoint/2010/main" val="424560059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024-04-19 12-39-59">
            <a:hlinkClick r:id="" action="ppaction://media"/>
            <a:extLst>
              <a:ext uri="{FF2B5EF4-FFF2-40B4-BE49-F238E27FC236}">
                <a16:creationId xmlns:a16="http://schemas.microsoft.com/office/drawing/2014/main" id="{7926EE17-DE0E-3BF5-DA42-821AB73267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67718" y="1462582"/>
            <a:ext cx="8056563" cy="4531817"/>
          </a:xfrm>
          <a:prstGeom prst="rect">
            <a:avLst/>
          </a:prstGeom>
        </p:spPr>
      </p:pic>
    </p:spTree>
    <p:extLst>
      <p:ext uri="{BB962C8B-B14F-4D97-AF65-F5344CB8AC3E}">
        <p14:creationId xmlns:p14="http://schemas.microsoft.com/office/powerpoint/2010/main" val="4172550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4-04-19 12-49-27">
            <a:hlinkClick r:id="" action="ppaction://media"/>
            <a:extLst>
              <a:ext uri="{FF2B5EF4-FFF2-40B4-BE49-F238E27FC236}">
                <a16:creationId xmlns:a16="http://schemas.microsoft.com/office/drawing/2014/main" id="{A2DBCE5D-A90C-DD1C-EA21-E39245042B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17838" y="1381760"/>
            <a:ext cx="8636000" cy="4857750"/>
          </a:xfrm>
          <a:prstGeom prst="rect">
            <a:avLst/>
          </a:prstGeom>
        </p:spPr>
      </p:pic>
    </p:spTree>
    <p:extLst>
      <p:ext uri="{BB962C8B-B14F-4D97-AF65-F5344CB8AC3E}">
        <p14:creationId xmlns:p14="http://schemas.microsoft.com/office/powerpoint/2010/main" val="3614500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4" name="文本框 23"/>
          <p:cNvSpPr txBox="1"/>
          <p:nvPr/>
        </p:nvSpPr>
        <p:spPr>
          <a:xfrm>
            <a:off x="2891813" y="2443843"/>
            <a:ext cx="1630576"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04</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11483" y="2716242"/>
            <a:ext cx="4238307" cy="769441"/>
          </a:xfrm>
          <a:prstGeom prst="rect">
            <a:avLst/>
          </a:prstGeom>
          <a:noFill/>
        </p:spPr>
        <p:txBody>
          <a:bodyPr wrap="square" rtlCol="0">
            <a:spAutoFit/>
            <a:scene3d>
              <a:camera prst="orthographicFront"/>
              <a:lightRig rig="threePt" dir="t"/>
            </a:scene3d>
            <a:sp3d contourW="12700"/>
          </a:bodyPr>
          <a:lstStyle/>
          <a:p>
            <a:r>
              <a:rPr lang="en-US" altLang="zh-CN" sz="4400" b="1" dirty="0">
                <a:solidFill>
                  <a:schemeClr val="bg1"/>
                </a:solidFill>
                <a:latin typeface="思源黑体" panose="020B0500000000000000" pitchFamily="34" charset="-122"/>
                <a:ea typeface="思源黑体" panose="020B0500000000000000" pitchFamily="34" charset="-122"/>
              </a:rPr>
              <a:t> Further Work</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67770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53863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1149807" y="2266322"/>
            <a:ext cx="3341489" cy="3519745"/>
          </a:xfrm>
          <a:prstGeom prst="roundRect">
            <a:avLst>
              <a:gd name="adj" fmla="val 9092"/>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313D51"/>
              </a:solidFill>
            </a:endParaRPr>
          </a:p>
        </p:txBody>
      </p:sp>
      <p:grpSp>
        <p:nvGrpSpPr>
          <p:cNvPr id="49" name="组合 48"/>
          <p:cNvGrpSpPr/>
          <p:nvPr/>
        </p:nvGrpSpPr>
        <p:grpSpPr>
          <a:xfrm>
            <a:off x="6152515" y="2692803"/>
            <a:ext cx="394970" cy="369568"/>
            <a:chOff x="6012173" y="3182972"/>
            <a:chExt cx="517169" cy="483911"/>
          </a:xfrm>
          <a:solidFill>
            <a:schemeClr val="bg1"/>
          </a:solidFill>
        </p:grpSpPr>
        <p:sp>
          <p:nvSpPr>
            <p:cNvPr id="50" name="Freeform 250"/>
            <p:cNvSpPr>
              <a:spLocks/>
            </p:cNvSpPr>
            <p:nvPr/>
          </p:nvSpPr>
          <p:spPr bwMode="auto">
            <a:xfrm>
              <a:off x="6012173" y="3324321"/>
              <a:ext cx="495551" cy="342562"/>
            </a:xfrm>
            <a:custGeom>
              <a:avLst/>
              <a:gdLst>
                <a:gd name="T0" fmla="*/ 132 w 238"/>
                <a:gd name="T1" fmla="*/ 164 h 164"/>
                <a:gd name="T2" fmla="*/ 84 w 238"/>
                <a:gd name="T3" fmla="*/ 153 h 164"/>
                <a:gd name="T4" fmla="*/ 26 w 238"/>
                <a:gd name="T5" fmla="*/ 0 h 164"/>
                <a:gd name="T6" fmla="*/ 65 w 238"/>
                <a:gd name="T7" fmla="*/ 17 h 164"/>
                <a:gd name="T8" fmla="*/ 102 w 238"/>
                <a:gd name="T9" fmla="*/ 115 h 164"/>
                <a:gd name="T10" fmla="*/ 199 w 238"/>
                <a:gd name="T11" fmla="*/ 78 h 164"/>
                <a:gd name="T12" fmla="*/ 238 w 238"/>
                <a:gd name="T13" fmla="*/ 95 h 164"/>
                <a:gd name="T14" fmla="*/ 173 w 238"/>
                <a:gd name="T15" fmla="*/ 156 h 164"/>
                <a:gd name="T16" fmla="*/ 132 w 238"/>
                <a:gd name="T17"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64">
                  <a:moveTo>
                    <a:pt x="132" y="164"/>
                  </a:moveTo>
                  <a:cubicBezTo>
                    <a:pt x="116" y="164"/>
                    <a:pt x="100" y="160"/>
                    <a:pt x="84" y="153"/>
                  </a:cubicBezTo>
                  <a:cubicBezTo>
                    <a:pt x="26" y="127"/>
                    <a:pt x="0" y="58"/>
                    <a:pt x="26" y="0"/>
                  </a:cubicBezTo>
                  <a:cubicBezTo>
                    <a:pt x="65" y="17"/>
                    <a:pt x="65" y="17"/>
                    <a:pt x="65" y="17"/>
                  </a:cubicBezTo>
                  <a:cubicBezTo>
                    <a:pt x="48" y="54"/>
                    <a:pt x="65" y="98"/>
                    <a:pt x="102" y="115"/>
                  </a:cubicBezTo>
                  <a:cubicBezTo>
                    <a:pt x="139" y="132"/>
                    <a:pt x="183" y="115"/>
                    <a:pt x="199" y="78"/>
                  </a:cubicBezTo>
                  <a:cubicBezTo>
                    <a:pt x="238" y="95"/>
                    <a:pt x="238" y="95"/>
                    <a:pt x="238" y="95"/>
                  </a:cubicBezTo>
                  <a:cubicBezTo>
                    <a:pt x="225" y="124"/>
                    <a:pt x="202" y="145"/>
                    <a:pt x="173" y="156"/>
                  </a:cubicBezTo>
                  <a:cubicBezTo>
                    <a:pt x="160" y="161"/>
                    <a:pt x="146" y="164"/>
                    <a:pt x="132" y="164"/>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51" name="Freeform 251"/>
            <p:cNvSpPr>
              <a:spLocks/>
            </p:cNvSpPr>
            <p:nvPr/>
          </p:nvSpPr>
          <p:spPr bwMode="auto">
            <a:xfrm>
              <a:off x="6077027" y="3182972"/>
              <a:ext cx="187911" cy="157978"/>
            </a:xfrm>
            <a:custGeom>
              <a:avLst/>
              <a:gdLst>
                <a:gd name="T0" fmla="*/ 90 w 90"/>
                <a:gd name="T1" fmla="*/ 0 h 76"/>
                <a:gd name="T2" fmla="*/ 10 w 90"/>
                <a:gd name="T3" fmla="*/ 43 h 76"/>
                <a:gd name="T4" fmla="*/ 0 w 90"/>
                <a:gd name="T5" fmla="*/ 58 h 76"/>
                <a:gd name="T6" fmla="*/ 39 w 90"/>
                <a:gd name="T7" fmla="*/ 76 h 76"/>
                <a:gd name="T8" fmla="*/ 43 w 90"/>
                <a:gd name="T9" fmla="*/ 69 h 76"/>
                <a:gd name="T10" fmla="*/ 90 w 90"/>
                <a:gd name="T11" fmla="*/ 43 h 76"/>
                <a:gd name="T12" fmla="*/ 90 w 9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90" h="76">
                  <a:moveTo>
                    <a:pt x="90" y="0"/>
                  </a:moveTo>
                  <a:cubicBezTo>
                    <a:pt x="59" y="3"/>
                    <a:pt x="30" y="18"/>
                    <a:pt x="10" y="43"/>
                  </a:cubicBezTo>
                  <a:cubicBezTo>
                    <a:pt x="6" y="48"/>
                    <a:pt x="3" y="53"/>
                    <a:pt x="0" y="58"/>
                  </a:cubicBezTo>
                  <a:cubicBezTo>
                    <a:pt x="39" y="76"/>
                    <a:pt x="39" y="76"/>
                    <a:pt x="39" y="76"/>
                  </a:cubicBezTo>
                  <a:cubicBezTo>
                    <a:pt x="40" y="74"/>
                    <a:pt x="42" y="72"/>
                    <a:pt x="43" y="69"/>
                  </a:cubicBezTo>
                  <a:cubicBezTo>
                    <a:pt x="55" y="55"/>
                    <a:pt x="72" y="45"/>
                    <a:pt x="90" y="43"/>
                  </a:cubicBezTo>
                  <a:lnTo>
                    <a:pt x="90" y="0"/>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52" name="Freeform 252"/>
            <p:cNvSpPr>
              <a:spLocks/>
            </p:cNvSpPr>
            <p:nvPr/>
          </p:nvSpPr>
          <p:spPr bwMode="auto">
            <a:xfrm>
              <a:off x="6436218" y="3445714"/>
              <a:ext cx="93124" cy="56539"/>
            </a:xfrm>
            <a:custGeom>
              <a:avLst/>
              <a:gdLst>
                <a:gd name="T0" fmla="*/ 2 w 45"/>
                <a:gd name="T1" fmla="*/ 0 h 27"/>
                <a:gd name="T2" fmla="*/ 0 w 45"/>
                <a:gd name="T3" fmla="*/ 10 h 27"/>
                <a:gd name="T4" fmla="*/ 39 w 45"/>
                <a:gd name="T5" fmla="*/ 27 h 27"/>
                <a:gd name="T6" fmla="*/ 45 w 45"/>
                <a:gd name="T7" fmla="*/ 0 h 27"/>
                <a:gd name="T8" fmla="*/ 2 w 45"/>
                <a:gd name="T9" fmla="*/ 0 h 27"/>
              </a:gdLst>
              <a:ahLst/>
              <a:cxnLst>
                <a:cxn ang="0">
                  <a:pos x="T0" y="T1"/>
                </a:cxn>
                <a:cxn ang="0">
                  <a:pos x="T2" y="T3"/>
                </a:cxn>
                <a:cxn ang="0">
                  <a:pos x="T4" y="T5"/>
                </a:cxn>
                <a:cxn ang="0">
                  <a:pos x="T6" y="T7"/>
                </a:cxn>
                <a:cxn ang="0">
                  <a:pos x="T8" y="T9"/>
                </a:cxn>
              </a:cxnLst>
              <a:rect l="0" t="0" r="r" b="b"/>
              <a:pathLst>
                <a:path w="45" h="27">
                  <a:moveTo>
                    <a:pt x="2" y="0"/>
                  </a:moveTo>
                  <a:cubicBezTo>
                    <a:pt x="2" y="4"/>
                    <a:pt x="1" y="7"/>
                    <a:pt x="0" y="10"/>
                  </a:cubicBezTo>
                  <a:cubicBezTo>
                    <a:pt x="39" y="27"/>
                    <a:pt x="39" y="27"/>
                    <a:pt x="39" y="27"/>
                  </a:cubicBezTo>
                  <a:cubicBezTo>
                    <a:pt x="42" y="19"/>
                    <a:pt x="44" y="10"/>
                    <a:pt x="45" y="0"/>
                  </a:cubicBezTo>
                  <a:lnTo>
                    <a:pt x="2" y="0"/>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53" name="Freeform 253"/>
            <p:cNvSpPr>
              <a:spLocks/>
            </p:cNvSpPr>
            <p:nvPr/>
          </p:nvSpPr>
          <p:spPr bwMode="auto">
            <a:xfrm>
              <a:off x="6286555" y="3182972"/>
              <a:ext cx="242787" cy="241125"/>
            </a:xfrm>
            <a:custGeom>
              <a:avLst/>
              <a:gdLst>
                <a:gd name="T0" fmla="*/ 116 w 116"/>
                <a:gd name="T1" fmla="*/ 116 h 116"/>
                <a:gd name="T2" fmla="*/ 74 w 116"/>
                <a:gd name="T3" fmla="*/ 116 h 116"/>
                <a:gd name="T4" fmla="*/ 0 w 116"/>
                <a:gd name="T5" fmla="*/ 42 h 116"/>
                <a:gd name="T6" fmla="*/ 0 w 116"/>
                <a:gd name="T7" fmla="*/ 0 h 116"/>
                <a:gd name="T8" fmla="*/ 116 w 116"/>
                <a:gd name="T9" fmla="*/ 116 h 116"/>
              </a:gdLst>
              <a:ahLst/>
              <a:cxnLst>
                <a:cxn ang="0">
                  <a:pos x="T0" y="T1"/>
                </a:cxn>
                <a:cxn ang="0">
                  <a:pos x="T2" y="T3"/>
                </a:cxn>
                <a:cxn ang="0">
                  <a:pos x="T4" y="T5"/>
                </a:cxn>
                <a:cxn ang="0">
                  <a:pos x="T6" y="T7"/>
                </a:cxn>
                <a:cxn ang="0">
                  <a:pos x="T8" y="T9"/>
                </a:cxn>
              </a:cxnLst>
              <a:rect l="0" t="0" r="r" b="b"/>
              <a:pathLst>
                <a:path w="116" h="116">
                  <a:moveTo>
                    <a:pt x="116" y="116"/>
                  </a:moveTo>
                  <a:cubicBezTo>
                    <a:pt x="74" y="116"/>
                    <a:pt x="74" y="116"/>
                    <a:pt x="74" y="116"/>
                  </a:cubicBezTo>
                  <a:cubicBezTo>
                    <a:pt x="74" y="75"/>
                    <a:pt x="41" y="42"/>
                    <a:pt x="0" y="42"/>
                  </a:cubicBezTo>
                  <a:cubicBezTo>
                    <a:pt x="0" y="0"/>
                    <a:pt x="0" y="0"/>
                    <a:pt x="0" y="0"/>
                  </a:cubicBezTo>
                  <a:cubicBezTo>
                    <a:pt x="64" y="0"/>
                    <a:pt x="116" y="52"/>
                    <a:pt x="116" y="116"/>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54" name="Rectangle 254"/>
            <p:cNvSpPr>
              <a:spLocks noChangeArrowheads="1"/>
            </p:cNvSpPr>
            <p:nvPr/>
          </p:nvSpPr>
          <p:spPr bwMode="auto">
            <a:xfrm>
              <a:off x="6200083" y="3454029"/>
              <a:ext cx="43236" cy="56539"/>
            </a:xfrm>
            <a:prstGeom prst="rect">
              <a:avLst/>
            </a:pr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55" name="Rectangle 255"/>
            <p:cNvSpPr>
              <a:spLocks noChangeArrowheads="1"/>
            </p:cNvSpPr>
            <p:nvPr/>
          </p:nvSpPr>
          <p:spPr bwMode="auto">
            <a:xfrm>
              <a:off x="6264938" y="3382523"/>
              <a:ext cx="44899" cy="128046"/>
            </a:xfrm>
            <a:prstGeom prst="rect">
              <a:avLst/>
            </a:pr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56" name="Rectangle 256"/>
            <p:cNvSpPr>
              <a:spLocks noChangeArrowheads="1"/>
            </p:cNvSpPr>
            <p:nvPr/>
          </p:nvSpPr>
          <p:spPr bwMode="auto">
            <a:xfrm>
              <a:off x="6331455" y="3345938"/>
              <a:ext cx="43236" cy="164630"/>
            </a:xfrm>
            <a:prstGeom prst="rect">
              <a:avLst/>
            </a:pr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grpSp>
      <p:grpSp>
        <p:nvGrpSpPr>
          <p:cNvPr id="28" name="组合 27"/>
          <p:cNvGrpSpPr/>
          <p:nvPr/>
        </p:nvGrpSpPr>
        <p:grpSpPr>
          <a:xfrm>
            <a:off x="6186805" y="5048007"/>
            <a:ext cx="326390" cy="373380"/>
            <a:chOff x="9477707" y="1892543"/>
            <a:chExt cx="427372" cy="488900"/>
          </a:xfrm>
          <a:solidFill>
            <a:schemeClr val="bg1"/>
          </a:solidFill>
        </p:grpSpPr>
        <p:sp>
          <p:nvSpPr>
            <p:cNvPr id="29" name="Oval 194"/>
            <p:cNvSpPr>
              <a:spLocks noChangeArrowheads="1"/>
            </p:cNvSpPr>
            <p:nvPr/>
          </p:nvSpPr>
          <p:spPr bwMode="auto">
            <a:xfrm>
              <a:off x="9604090" y="2291645"/>
              <a:ext cx="89798" cy="89798"/>
            </a:xfrm>
            <a:prstGeom prst="ellipse">
              <a:avLst/>
            </a:pr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30" name="Oval 195"/>
            <p:cNvSpPr>
              <a:spLocks noChangeArrowheads="1"/>
            </p:cNvSpPr>
            <p:nvPr/>
          </p:nvSpPr>
          <p:spPr bwMode="auto">
            <a:xfrm>
              <a:off x="9772044" y="2291645"/>
              <a:ext cx="86472" cy="89798"/>
            </a:xfrm>
            <a:prstGeom prst="ellipse">
              <a:avLst/>
            </a:pr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31" name="Freeform 196"/>
            <p:cNvSpPr>
              <a:spLocks/>
            </p:cNvSpPr>
            <p:nvPr/>
          </p:nvSpPr>
          <p:spPr bwMode="auto">
            <a:xfrm>
              <a:off x="9477707" y="1939105"/>
              <a:ext cx="392450" cy="330922"/>
            </a:xfrm>
            <a:custGeom>
              <a:avLst/>
              <a:gdLst>
                <a:gd name="T0" fmla="*/ 180 w 188"/>
                <a:gd name="T1" fmla="*/ 158 h 158"/>
                <a:gd name="T2" fmla="*/ 180 w 188"/>
                <a:gd name="T3" fmla="*/ 158 h 158"/>
                <a:gd name="T4" fmla="*/ 66 w 188"/>
                <a:gd name="T5" fmla="*/ 157 h 158"/>
                <a:gd name="T6" fmla="*/ 59 w 188"/>
                <a:gd name="T7" fmla="*/ 151 h 158"/>
                <a:gd name="T8" fmla="*/ 31 w 188"/>
                <a:gd name="T9" fmla="*/ 23 h 158"/>
                <a:gd name="T10" fmla="*/ 7 w 188"/>
                <a:gd name="T11" fmla="*/ 17 h 158"/>
                <a:gd name="T12" fmla="*/ 2 w 188"/>
                <a:gd name="T13" fmla="*/ 7 h 158"/>
                <a:gd name="T14" fmla="*/ 12 w 188"/>
                <a:gd name="T15" fmla="*/ 1 h 158"/>
                <a:gd name="T16" fmla="*/ 40 w 188"/>
                <a:gd name="T17" fmla="*/ 9 h 158"/>
                <a:gd name="T18" fmla="*/ 46 w 188"/>
                <a:gd name="T19" fmla="*/ 15 h 158"/>
                <a:gd name="T20" fmla="*/ 73 w 188"/>
                <a:gd name="T21" fmla="*/ 141 h 158"/>
                <a:gd name="T22" fmla="*/ 180 w 188"/>
                <a:gd name="T23" fmla="*/ 141 h 158"/>
                <a:gd name="T24" fmla="*/ 188 w 188"/>
                <a:gd name="T25" fmla="*/ 149 h 158"/>
                <a:gd name="T26" fmla="*/ 180 w 188"/>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58">
                  <a:moveTo>
                    <a:pt x="180" y="158"/>
                  </a:moveTo>
                  <a:cubicBezTo>
                    <a:pt x="180" y="158"/>
                    <a:pt x="180" y="158"/>
                    <a:pt x="180" y="158"/>
                  </a:cubicBezTo>
                  <a:cubicBezTo>
                    <a:pt x="66" y="157"/>
                    <a:pt x="66" y="157"/>
                    <a:pt x="66" y="157"/>
                  </a:cubicBezTo>
                  <a:cubicBezTo>
                    <a:pt x="63" y="157"/>
                    <a:pt x="59" y="154"/>
                    <a:pt x="59" y="151"/>
                  </a:cubicBezTo>
                  <a:cubicBezTo>
                    <a:pt x="31" y="23"/>
                    <a:pt x="31" y="23"/>
                    <a:pt x="31" y="23"/>
                  </a:cubicBezTo>
                  <a:cubicBezTo>
                    <a:pt x="7" y="17"/>
                    <a:pt x="7" y="17"/>
                    <a:pt x="7" y="17"/>
                  </a:cubicBezTo>
                  <a:cubicBezTo>
                    <a:pt x="3" y="15"/>
                    <a:pt x="0" y="11"/>
                    <a:pt x="2" y="7"/>
                  </a:cubicBezTo>
                  <a:cubicBezTo>
                    <a:pt x="3" y="2"/>
                    <a:pt x="7" y="0"/>
                    <a:pt x="12" y="1"/>
                  </a:cubicBezTo>
                  <a:cubicBezTo>
                    <a:pt x="40" y="9"/>
                    <a:pt x="40" y="9"/>
                    <a:pt x="40" y="9"/>
                  </a:cubicBezTo>
                  <a:cubicBezTo>
                    <a:pt x="43" y="10"/>
                    <a:pt x="45" y="12"/>
                    <a:pt x="46" y="15"/>
                  </a:cubicBezTo>
                  <a:cubicBezTo>
                    <a:pt x="73" y="141"/>
                    <a:pt x="73" y="141"/>
                    <a:pt x="73" y="141"/>
                  </a:cubicBezTo>
                  <a:cubicBezTo>
                    <a:pt x="180" y="141"/>
                    <a:pt x="180" y="141"/>
                    <a:pt x="180" y="141"/>
                  </a:cubicBezTo>
                  <a:cubicBezTo>
                    <a:pt x="184" y="141"/>
                    <a:pt x="188" y="145"/>
                    <a:pt x="188" y="149"/>
                  </a:cubicBezTo>
                  <a:cubicBezTo>
                    <a:pt x="188" y="154"/>
                    <a:pt x="184" y="158"/>
                    <a:pt x="180" y="158"/>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32" name="Freeform 197"/>
            <p:cNvSpPr>
              <a:spLocks/>
            </p:cNvSpPr>
            <p:nvPr/>
          </p:nvSpPr>
          <p:spPr bwMode="auto">
            <a:xfrm>
              <a:off x="9574157" y="2028903"/>
              <a:ext cx="330922" cy="171282"/>
            </a:xfrm>
            <a:custGeom>
              <a:avLst/>
              <a:gdLst>
                <a:gd name="T0" fmla="*/ 148 w 159"/>
                <a:gd name="T1" fmla="*/ 75 h 82"/>
                <a:gd name="T2" fmla="*/ 141 w 159"/>
                <a:gd name="T3" fmla="*/ 82 h 82"/>
                <a:gd name="T4" fmla="*/ 18 w 159"/>
                <a:gd name="T5" fmla="*/ 82 h 82"/>
                <a:gd name="T6" fmla="*/ 12 w 159"/>
                <a:gd name="T7" fmla="*/ 75 h 82"/>
                <a:gd name="T8" fmla="*/ 0 w 159"/>
                <a:gd name="T9" fmla="*/ 6 h 82"/>
                <a:gd name="T10" fmla="*/ 6 w 159"/>
                <a:gd name="T11" fmla="*/ 0 h 82"/>
                <a:gd name="T12" fmla="*/ 159 w 159"/>
                <a:gd name="T13" fmla="*/ 15 h 82"/>
                <a:gd name="T14" fmla="*/ 148 w 159"/>
                <a:gd name="T15" fmla="*/ 7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82">
                  <a:moveTo>
                    <a:pt x="148" y="75"/>
                  </a:moveTo>
                  <a:cubicBezTo>
                    <a:pt x="148" y="79"/>
                    <a:pt x="145" y="82"/>
                    <a:pt x="141" y="82"/>
                  </a:cubicBezTo>
                  <a:cubicBezTo>
                    <a:pt x="18" y="82"/>
                    <a:pt x="18" y="82"/>
                    <a:pt x="18" y="82"/>
                  </a:cubicBezTo>
                  <a:cubicBezTo>
                    <a:pt x="15" y="82"/>
                    <a:pt x="12" y="79"/>
                    <a:pt x="12" y="75"/>
                  </a:cubicBezTo>
                  <a:cubicBezTo>
                    <a:pt x="0" y="6"/>
                    <a:pt x="0" y="6"/>
                    <a:pt x="0" y="6"/>
                  </a:cubicBezTo>
                  <a:cubicBezTo>
                    <a:pt x="0" y="3"/>
                    <a:pt x="3" y="0"/>
                    <a:pt x="6" y="0"/>
                  </a:cubicBezTo>
                  <a:cubicBezTo>
                    <a:pt x="159" y="15"/>
                    <a:pt x="159" y="15"/>
                    <a:pt x="159" y="15"/>
                  </a:cubicBezTo>
                  <a:lnTo>
                    <a:pt x="148" y="75"/>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33" name="Freeform 198"/>
            <p:cNvSpPr>
              <a:spLocks/>
            </p:cNvSpPr>
            <p:nvPr/>
          </p:nvSpPr>
          <p:spPr bwMode="auto">
            <a:xfrm>
              <a:off x="9725483" y="1892543"/>
              <a:ext cx="44899" cy="34922"/>
            </a:xfrm>
            <a:custGeom>
              <a:avLst/>
              <a:gdLst>
                <a:gd name="T0" fmla="*/ 23 w 27"/>
                <a:gd name="T1" fmla="*/ 0 h 21"/>
                <a:gd name="T2" fmla="*/ 18 w 27"/>
                <a:gd name="T3" fmla="*/ 0 h 21"/>
                <a:gd name="T4" fmla="*/ 6 w 27"/>
                <a:gd name="T5" fmla="*/ 0 h 21"/>
                <a:gd name="T6" fmla="*/ 3 w 27"/>
                <a:gd name="T7" fmla="*/ 0 h 21"/>
                <a:gd name="T8" fmla="*/ 0 w 27"/>
                <a:gd name="T9" fmla="*/ 21 h 21"/>
                <a:gd name="T10" fmla="*/ 8 w 27"/>
                <a:gd name="T11" fmla="*/ 21 h 21"/>
                <a:gd name="T12" fmla="*/ 19 w 27"/>
                <a:gd name="T13" fmla="*/ 21 h 21"/>
                <a:gd name="T14" fmla="*/ 27 w 27"/>
                <a:gd name="T15" fmla="*/ 21 h 21"/>
                <a:gd name="T16" fmla="*/ 23 w 27"/>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1">
                  <a:moveTo>
                    <a:pt x="23" y="0"/>
                  </a:moveTo>
                  <a:lnTo>
                    <a:pt x="18" y="0"/>
                  </a:lnTo>
                  <a:lnTo>
                    <a:pt x="6" y="0"/>
                  </a:lnTo>
                  <a:lnTo>
                    <a:pt x="3" y="0"/>
                  </a:lnTo>
                  <a:lnTo>
                    <a:pt x="0" y="21"/>
                  </a:lnTo>
                  <a:lnTo>
                    <a:pt x="8" y="21"/>
                  </a:lnTo>
                  <a:lnTo>
                    <a:pt x="19" y="21"/>
                  </a:lnTo>
                  <a:lnTo>
                    <a:pt x="27" y="21"/>
                  </a:lnTo>
                  <a:lnTo>
                    <a:pt x="23" y="0"/>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34" name="Freeform 199"/>
            <p:cNvSpPr>
              <a:spLocks/>
            </p:cNvSpPr>
            <p:nvPr/>
          </p:nvSpPr>
          <p:spPr bwMode="auto">
            <a:xfrm>
              <a:off x="9665617" y="1902520"/>
              <a:ext cx="51551" cy="49888"/>
            </a:xfrm>
            <a:custGeom>
              <a:avLst/>
              <a:gdLst>
                <a:gd name="T0" fmla="*/ 16 w 31"/>
                <a:gd name="T1" fmla="*/ 0 h 30"/>
                <a:gd name="T2" fmla="*/ 12 w 31"/>
                <a:gd name="T3" fmla="*/ 1 h 30"/>
                <a:gd name="T4" fmla="*/ 4 w 31"/>
                <a:gd name="T5" fmla="*/ 7 h 30"/>
                <a:gd name="T6" fmla="*/ 0 w 31"/>
                <a:gd name="T7" fmla="*/ 10 h 30"/>
                <a:gd name="T8" fmla="*/ 9 w 31"/>
                <a:gd name="T9" fmla="*/ 30 h 30"/>
                <a:gd name="T10" fmla="*/ 15 w 31"/>
                <a:gd name="T11" fmla="*/ 25 h 30"/>
                <a:gd name="T12" fmla="*/ 24 w 31"/>
                <a:gd name="T13" fmla="*/ 20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lnTo>
                    <a:pt x="12" y="1"/>
                  </a:lnTo>
                  <a:lnTo>
                    <a:pt x="4" y="7"/>
                  </a:lnTo>
                  <a:lnTo>
                    <a:pt x="0" y="10"/>
                  </a:lnTo>
                  <a:lnTo>
                    <a:pt x="9" y="30"/>
                  </a:lnTo>
                  <a:lnTo>
                    <a:pt x="15" y="25"/>
                  </a:lnTo>
                  <a:lnTo>
                    <a:pt x="24" y="20"/>
                  </a:lnTo>
                  <a:lnTo>
                    <a:pt x="31" y="15"/>
                  </a:lnTo>
                  <a:lnTo>
                    <a:pt x="16" y="0"/>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35" name="Freeform 200"/>
            <p:cNvSpPr>
              <a:spLocks/>
            </p:cNvSpPr>
            <p:nvPr/>
          </p:nvSpPr>
          <p:spPr bwMode="auto">
            <a:xfrm>
              <a:off x="9622381" y="1944094"/>
              <a:ext cx="49888" cy="51551"/>
            </a:xfrm>
            <a:custGeom>
              <a:avLst/>
              <a:gdLst>
                <a:gd name="T0" fmla="*/ 10 w 30"/>
                <a:gd name="T1" fmla="*/ 0 h 31"/>
                <a:gd name="T2" fmla="*/ 7 w 30"/>
                <a:gd name="T3" fmla="*/ 4 h 31"/>
                <a:gd name="T4" fmla="*/ 2 w 30"/>
                <a:gd name="T5" fmla="*/ 14 h 31"/>
                <a:gd name="T6" fmla="*/ 0 w 30"/>
                <a:gd name="T7" fmla="*/ 17 h 31"/>
                <a:gd name="T8" fmla="*/ 17 w 30"/>
                <a:gd name="T9" fmla="*/ 31 h 31"/>
                <a:gd name="T10" fmla="*/ 21 w 30"/>
                <a:gd name="T11" fmla="*/ 24 h 31"/>
                <a:gd name="T12" fmla="*/ 26 w 30"/>
                <a:gd name="T13" fmla="*/ 14 h 31"/>
                <a:gd name="T14" fmla="*/ 30 w 30"/>
                <a:gd name="T15" fmla="*/ 7 h 31"/>
                <a:gd name="T16" fmla="*/ 10 w 30"/>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10" y="0"/>
                  </a:moveTo>
                  <a:lnTo>
                    <a:pt x="7" y="4"/>
                  </a:lnTo>
                  <a:lnTo>
                    <a:pt x="2" y="14"/>
                  </a:lnTo>
                  <a:lnTo>
                    <a:pt x="0" y="17"/>
                  </a:lnTo>
                  <a:lnTo>
                    <a:pt x="17" y="31"/>
                  </a:lnTo>
                  <a:lnTo>
                    <a:pt x="21" y="24"/>
                  </a:lnTo>
                  <a:lnTo>
                    <a:pt x="26" y="14"/>
                  </a:lnTo>
                  <a:lnTo>
                    <a:pt x="30" y="7"/>
                  </a:lnTo>
                  <a:lnTo>
                    <a:pt x="10" y="0"/>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36" name="Freeform 201"/>
            <p:cNvSpPr>
              <a:spLocks/>
            </p:cNvSpPr>
            <p:nvPr/>
          </p:nvSpPr>
          <p:spPr bwMode="auto">
            <a:xfrm>
              <a:off x="9610741" y="2002296"/>
              <a:ext cx="38248" cy="43236"/>
            </a:xfrm>
            <a:custGeom>
              <a:avLst/>
              <a:gdLst>
                <a:gd name="T0" fmla="*/ 0 w 23"/>
                <a:gd name="T1" fmla="*/ 5 h 26"/>
                <a:gd name="T2" fmla="*/ 0 w 23"/>
                <a:gd name="T3" fmla="*/ 9 h 26"/>
                <a:gd name="T4" fmla="*/ 2 w 23"/>
                <a:gd name="T5" fmla="*/ 20 h 26"/>
                <a:gd name="T6" fmla="*/ 2 w 23"/>
                <a:gd name="T7" fmla="*/ 25 h 26"/>
                <a:gd name="T8" fmla="*/ 23 w 23"/>
                <a:gd name="T9" fmla="*/ 26 h 26"/>
                <a:gd name="T10" fmla="*/ 22 w 23"/>
                <a:gd name="T11" fmla="*/ 19 h 26"/>
                <a:gd name="T12" fmla="*/ 22 w 23"/>
                <a:gd name="T13" fmla="*/ 9 h 26"/>
                <a:gd name="T14" fmla="*/ 22 w 23"/>
                <a:gd name="T15" fmla="*/ 0 h 26"/>
                <a:gd name="T16" fmla="*/ 0 w 23"/>
                <a:gd name="T17"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0" y="5"/>
                  </a:moveTo>
                  <a:lnTo>
                    <a:pt x="0" y="9"/>
                  </a:lnTo>
                  <a:lnTo>
                    <a:pt x="2" y="20"/>
                  </a:lnTo>
                  <a:lnTo>
                    <a:pt x="2" y="25"/>
                  </a:lnTo>
                  <a:lnTo>
                    <a:pt x="23" y="26"/>
                  </a:lnTo>
                  <a:lnTo>
                    <a:pt x="22" y="19"/>
                  </a:lnTo>
                  <a:lnTo>
                    <a:pt x="22" y="9"/>
                  </a:lnTo>
                  <a:lnTo>
                    <a:pt x="22" y="0"/>
                  </a:lnTo>
                  <a:lnTo>
                    <a:pt x="0" y="5"/>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37" name="Freeform 202"/>
            <p:cNvSpPr>
              <a:spLocks/>
            </p:cNvSpPr>
            <p:nvPr/>
          </p:nvSpPr>
          <p:spPr bwMode="auto">
            <a:xfrm>
              <a:off x="9622381" y="2057173"/>
              <a:ext cx="49888" cy="51551"/>
            </a:xfrm>
            <a:custGeom>
              <a:avLst/>
              <a:gdLst>
                <a:gd name="T0" fmla="*/ 0 w 30"/>
                <a:gd name="T1" fmla="*/ 13 h 31"/>
                <a:gd name="T2" fmla="*/ 2 w 30"/>
                <a:gd name="T3" fmla="*/ 17 h 31"/>
                <a:gd name="T4" fmla="*/ 7 w 30"/>
                <a:gd name="T5" fmla="*/ 27 h 31"/>
                <a:gd name="T6" fmla="*/ 10 w 30"/>
                <a:gd name="T7" fmla="*/ 31 h 31"/>
                <a:gd name="T8" fmla="*/ 30 w 30"/>
                <a:gd name="T9" fmla="*/ 22 h 31"/>
                <a:gd name="T10" fmla="*/ 26 w 30"/>
                <a:gd name="T11" fmla="*/ 16 h 31"/>
                <a:gd name="T12" fmla="*/ 20 w 30"/>
                <a:gd name="T13" fmla="*/ 6 h 31"/>
                <a:gd name="T14" fmla="*/ 16 w 30"/>
                <a:gd name="T15" fmla="*/ 0 h 31"/>
                <a:gd name="T16" fmla="*/ 0 w 30"/>
                <a:gd name="T17"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0" y="13"/>
                  </a:moveTo>
                  <a:lnTo>
                    <a:pt x="2" y="17"/>
                  </a:lnTo>
                  <a:lnTo>
                    <a:pt x="7" y="27"/>
                  </a:lnTo>
                  <a:lnTo>
                    <a:pt x="10" y="31"/>
                  </a:lnTo>
                  <a:lnTo>
                    <a:pt x="30" y="22"/>
                  </a:lnTo>
                  <a:lnTo>
                    <a:pt x="26" y="16"/>
                  </a:lnTo>
                  <a:lnTo>
                    <a:pt x="20" y="6"/>
                  </a:lnTo>
                  <a:lnTo>
                    <a:pt x="16" y="0"/>
                  </a:lnTo>
                  <a:lnTo>
                    <a:pt x="0" y="13"/>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38" name="Freeform 203"/>
            <p:cNvSpPr>
              <a:spLocks/>
            </p:cNvSpPr>
            <p:nvPr/>
          </p:nvSpPr>
          <p:spPr bwMode="auto">
            <a:xfrm>
              <a:off x="9665617" y="2102071"/>
              <a:ext cx="49888" cy="48225"/>
            </a:xfrm>
            <a:custGeom>
              <a:avLst/>
              <a:gdLst>
                <a:gd name="T0" fmla="*/ 0 w 30"/>
                <a:gd name="T1" fmla="*/ 20 h 29"/>
                <a:gd name="T2" fmla="*/ 4 w 30"/>
                <a:gd name="T3" fmla="*/ 22 h 29"/>
                <a:gd name="T4" fmla="*/ 14 w 30"/>
                <a:gd name="T5" fmla="*/ 28 h 29"/>
                <a:gd name="T6" fmla="*/ 17 w 30"/>
                <a:gd name="T7" fmla="*/ 29 h 29"/>
                <a:gd name="T8" fmla="*/ 30 w 30"/>
                <a:gd name="T9" fmla="*/ 12 h 29"/>
                <a:gd name="T10" fmla="*/ 22 w 30"/>
                <a:gd name="T11" fmla="*/ 9 h 29"/>
                <a:gd name="T12" fmla="*/ 14 w 30"/>
                <a:gd name="T13" fmla="*/ 4 h 29"/>
                <a:gd name="T14" fmla="*/ 6 w 30"/>
                <a:gd name="T15" fmla="*/ 0 h 29"/>
                <a:gd name="T16" fmla="*/ 0 w 30"/>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0" y="20"/>
                  </a:moveTo>
                  <a:lnTo>
                    <a:pt x="4" y="22"/>
                  </a:lnTo>
                  <a:lnTo>
                    <a:pt x="14" y="28"/>
                  </a:lnTo>
                  <a:lnTo>
                    <a:pt x="17" y="29"/>
                  </a:lnTo>
                  <a:lnTo>
                    <a:pt x="30" y="12"/>
                  </a:lnTo>
                  <a:lnTo>
                    <a:pt x="22" y="9"/>
                  </a:lnTo>
                  <a:lnTo>
                    <a:pt x="14" y="4"/>
                  </a:lnTo>
                  <a:lnTo>
                    <a:pt x="6" y="0"/>
                  </a:lnTo>
                  <a:lnTo>
                    <a:pt x="0" y="20"/>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39" name="Freeform 204"/>
            <p:cNvSpPr>
              <a:spLocks/>
            </p:cNvSpPr>
            <p:nvPr/>
          </p:nvSpPr>
          <p:spPr bwMode="auto">
            <a:xfrm>
              <a:off x="9723820" y="2125352"/>
              <a:ext cx="43236" cy="34922"/>
            </a:xfrm>
            <a:custGeom>
              <a:avLst/>
              <a:gdLst>
                <a:gd name="T0" fmla="*/ 4 w 26"/>
                <a:gd name="T1" fmla="*/ 21 h 21"/>
                <a:gd name="T2" fmla="*/ 9 w 26"/>
                <a:gd name="T3" fmla="*/ 21 h 21"/>
                <a:gd name="T4" fmla="*/ 19 w 26"/>
                <a:gd name="T5" fmla="*/ 21 h 21"/>
                <a:gd name="T6" fmla="*/ 24 w 26"/>
                <a:gd name="T7" fmla="*/ 21 h 21"/>
                <a:gd name="T8" fmla="*/ 26 w 26"/>
                <a:gd name="T9" fmla="*/ 0 h 21"/>
                <a:gd name="T10" fmla="*/ 19 w 26"/>
                <a:gd name="T11" fmla="*/ 0 h 21"/>
                <a:gd name="T12" fmla="*/ 7 w 26"/>
                <a:gd name="T13" fmla="*/ 0 h 21"/>
                <a:gd name="T14" fmla="*/ 0 w 26"/>
                <a:gd name="T15" fmla="*/ 1 h 21"/>
                <a:gd name="T16" fmla="*/ 4 w 26"/>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1">
                  <a:moveTo>
                    <a:pt x="4" y="21"/>
                  </a:moveTo>
                  <a:lnTo>
                    <a:pt x="9" y="21"/>
                  </a:lnTo>
                  <a:lnTo>
                    <a:pt x="19" y="21"/>
                  </a:lnTo>
                  <a:lnTo>
                    <a:pt x="24" y="21"/>
                  </a:lnTo>
                  <a:lnTo>
                    <a:pt x="26" y="0"/>
                  </a:lnTo>
                  <a:lnTo>
                    <a:pt x="19" y="0"/>
                  </a:lnTo>
                  <a:lnTo>
                    <a:pt x="7" y="0"/>
                  </a:lnTo>
                  <a:lnTo>
                    <a:pt x="0" y="1"/>
                  </a:lnTo>
                  <a:lnTo>
                    <a:pt x="4" y="21"/>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40" name="Freeform 206"/>
            <p:cNvSpPr>
              <a:spLocks/>
            </p:cNvSpPr>
            <p:nvPr/>
          </p:nvSpPr>
          <p:spPr bwMode="auto">
            <a:xfrm>
              <a:off x="9775370" y="2102071"/>
              <a:ext cx="53214" cy="49888"/>
            </a:xfrm>
            <a:custGeom>
              <a:avLst/>
              <a:gdLst>
                <a:gd name="T0" fmla="*/ 15 w 32"/>
                <a:gd name="T1" fmla="*/ 30 h 30"/>
                <a:gd name="T2" fmla="*/ 18 w 32"/>
                <a:gd name="T3" fmla="*/ 28 h 30"/>
                <a:gd name="T4" fmla="*/ 28 w 32"/>
                <a:gd name="T5" fmla="*/ 22 h 30"/>
                <a:gd name="T6" fmla="*/ 32 w 32"/>
                <a:gd name="T7" fmla="*/ 19 h 30"/>
                <a:gd name="T8" fmla="*/ 23 w 32"/>
                <a:gd name="T9" fmla="*/ 0 h 30"/>
                <a:gd name="T10" fmla="*/ 17 w 32"/>
                <a:gd name="T11" fmla="*/ 4 h 30"/>
                <a:gd name="T12" fmla="*/ 7 w 32"/>
                <a:gd name="T13" fmla="*/ 10 h 30"/>
                <a:gd name="T14" fmla="*/ 0 w 32"/>
                <a:gd name="T15" fmla="*/ 14 h 30"/>
                <a:gd name="T16" fmla="*/ 15 w 32"/>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0">
                  <a:moveTo>
                    <a:pt x="15" y="30"/>
                  </a:moveTo>
                  <a:lnTo>
                    <a:pt x="18" y="28"/>
                  </a:lnTo>
                  <a:lnTo>
                    <a:pt x="28" y="22"/>
                  </a:lnTo>
                  <a:lnTo>
                    <a:pt x="32" y="19"/>
                  </a:lnTo>
                  <a:lnTo>
                    <a:pt x="23" y="0"/>
                  </a:lnTo>
                  <a:lnTo>
                    <a:pt x="17" y="4"/>
                  </a:lnTo>
                  <a:lnTo>
                    <a:pt x="7" y="10"/>
                  </a:lnTo>
                  <a:lnTo>
                    <a:pt x="0" y="14"/>
                  </a:lnTo>
                  <a:lnTo>
                    <a:pt x="15" y="30"/>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41" name="Freeform 207"/>
            <p:cNvSpPr>
              <a:spLocks/>
            </p:cNvSpPr>
            <p:nvPr/>
          </p:nvSpPr>
          <p:spPr bwMode="auto">
            <a:xfrm>
              <a:off x="9821932" y="2058835"/>
              <a:ext cx="49888" cy="49888"/>
            </a:xfrm>
            <a:custGeom>
              <a:avLst/>
              <a:gdLst>
                <a:gd name="T0" fmla="*/ 20 w 30"/>
                <a:gd name="T1" fmla="*/ 30 h 30"/>
                <a:gd name="T2" fmla="*/ 22 w 30"/>
                <a:gd name="T3" fmla="*/ 26 h 30"/>
                <a:gd name="T4" fmla="*/ 27 w 30"/>
                <a:gd name="T5" fmla="*/ 16 h 30"/>
                <a:gd name="T6" fmla="*/ 30 w 30"/>
                <a:gd name="T7" fmla="*/ 12 h 30"/>
                <a:gd name="T8" fmla="*/ 12 w 30"/>
                <a:gd name="T9" fmla="*/ 0 h 30"/>
                <a:gd name="T10" fmla="*/ 9 w 30"/>
                <a:gd name="T11" fmla="*/ 6 h 30"/>
                <a:gd name="T12" fmla="*/ 4 w 30"/>
                <a:gd name="T13" fmla="*/ 16 h 30"/>
                <a:gd name="T14" fmla="*/ 0 w 30"/>
                <a:gd name="T15" fmla="*/ 22 h 30"/>
                <a:gd name="T16" fmla="*/ 20 w 3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20" y="30"/>
                  </a:moveTo>
                  <a:lnTo>
                    <a:pt x="22" y="26"/>
                  </a:lnTo>
                  <a:lnTo>
                    <a:pt x="27" y="16"/>
                  </a:lnTo>
                  <a:lnTo>
                    <a:pt x="30" y="12"/>
                  </a:lnTo>
                  <a:lnTo>
                    <a:pt x="12" y="0"/>
                  </a:lnTo>
                  <a:lnTo>
                    <a:pt x="9" y="6"/>
                  </a:lnTo>
                  <a:lnTo>
                    <a:pt x="4" y="16"/>
                  </a:lnTo>
                  <a:lnTo>
                    <a:pt x="0" y="22"/>
                  </a:lnTo>
                  <a:lnTo>
                    <a:pt x="20" y="30"/>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42" name="Freeform 208"/>
            <p:cNvSpPr>
              <a:spLocks/>
            </p:cNvSpPr>
            <p:nvPr/>
          </p:nvSpPr>
          <p:spPr bwMode="auto">
            <a:xfrm>
              <a:off x="9845213" y="2007285"/>
              <a:ext cx="36584" cy="43236"/>
            </a:xfrm>
            <a:custGeom>
              <a:avLst/>
              <a:gdLst>
                <a:gd name="T0" fmla="*/ 22 w 22"/>
                <a:gd name="T1" fmla="*/ 22 h 26"/>
                <a:gd name="T2" fmla="*/ 22 w 22"/>
                <a:gd name="T3" fmla="*/ 17 h 26"/>
                <a:gd name="T4" fmla="*/ 21 w 22"/>
                <a:gd name="T5" fmla="*/ 6 h 26"/>
                <a:gd name="T6" fmla="*/ 21 w 22"/>
                <a:gd name="T7" fmla="*/ 2 h 26"/>
                <a:gd name="T8" fmla="*/ 0 w 22"/>
                <a:gd name="T9" fmla="*/ 0 h 26"/>
                <a:gd name="T10" fmla="*/ 0 w 22"/>
                <a:gd name="T11" fmla="*/ 7 h 26"/>
                <a:gd name="T12" fmla="*/ 1 w 22"/>
                <a:gd name="T13" fmla="*/ 18 h 26"/>
                <a:gd name="T14" fmla="*/ 1 w 22"/>
                <a:gd name="T15" fmla="*/ 26 h 26"/>
                <a:gd name="T16" fmla="*/ 22 w 22"/>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6">
                  <a:moveTo>
                    <a:pt x="22" y="22"/>
                  </a:moveTo>
                  <a:lnTo>
                    <a:pt x="22" y="17"/>
                  </a:lnTo>
                  <a:lnTo>
                    <a:pt x="21" y="6"/>
                  </a:lnTo>
                  <a:lnTo>
                    <a:pt x="21" y="2"/>
                  </a:lnTo>
                  <a:lnTo>
                    <a:pt x="0" y="0"/>
                  </a:lnTo>
                  <a:lnTo>
                    <a:pt x="0" y="7"/>
                  </a:lnTo>
                  <a:lnTo>
                    <a:pt x="1" y="18"/>
                  </a:lnTo>
                  <a:lnTo>
                    <a:pt x="1" y="26"/>
                  </a:lnTo>
                  <a:lnTo>
                    <a:pt x="22" y="22"/>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43" name="Freeform 209"/>
            <p:cNvSpPr>
              <a:spLocks/>
            </p:cNvSpPr>
            <p:nvPr/>
          </p:nvSpPr>
          <p:spPr bwMode="auto">
            <a:xfrm>
              <a:off x="9821932" y="1945756"/>
              <a:ext cx="49888" cy="49888"/>
            </a:xfrm>
            <a:custGeom>
              <a:avLst/>
              <a:gdLst>
                <a:gd name="T0" fmla="*/ 30 w 30"/>
                <a:gd name="T1" fmla="*/ 16 h 30"/>
                <a:gd name="T2" fmla="*/ 27 w 30"/>
                <a:gd name="T3" fmla="*/ 13 h 30"/>
                <a:gd name="T4" fmla="*/ 21 w 30"/>
                <a:gd name="T5" fmla="*/ 4 h 30"/>
                <a:gd name="T6" fmla="*/ 20 w 30"/>
                <a:gd name="T7" fmla="*/ 0 h 30"/>
                <a:gd name="T8" fmla="*/ 0 w 30"/>
                <a:gd name="T9" fmla="*/ 8 h 30"/>
                <a:gd name="T10" fmla="*/ 4 w 30"/>
                <a:gd name="T11" fmla="*/ 15 h 30"/>
                <a:gd name="T12" fmla="*/ 10 w 30"/>
                <a:gd name="T13" fmla="*/ 24 h 30"/>
                <a:gd name="T14" fmla="*/ 14 w 30"/>
                <a:gd name="T15" fmla="*/ 30 h 30"/>
                <a:gd name="T16" fmla="*/ 30 w 30"/>
                <a:gd name="T1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16"/>
                  </a:moveTo>
                  <a:lnTo>
                    <a:pt x="27" y="13"/>
                  </a:lnTo>
                  <a:lnTo>
                    <a:pt x="21" y="4"/>
                  </a:lnTo>
                  <a:lnTo>
                    <a:pt x="20" y="0"/>
                  </a:lnTo>
                  <a:lnTo>
                    <a:pt x="0" y="8"/>
                  </a:lnTo>
                  <a:lnTo>
                    <a:pt x="4" y="15"/>
                  </a:lnTo>
                  <a:lnTo>
                    <a:pt x="10" y="24"/>
                  </a:lnTo>
                  <a:lnTo>
                    <a:pt x="14" y="30"/>
                  </a:lnTo>
                  <a:lnTo>
                    <a:pt x="30" y="16"/>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44" name="Freeform 210"/>
            <p:cNvSpPr>
              <a:spLocks/>
            </p:cNvSpPr>
            <p:nvPr/>
          </p:nvSpPr>
          <p:spPr bwMode="auto">
            <a:xfrm>
              <a:off x="9778696" y="1902520"/>
              <a:ext cx="49888" cy="49888"/>
            </a:xfrm>
            <a:custGeom>
              <a:avLst/>
              <a:gdLst>
                <a:gd name="T0" fmla="*/ 30 w 30"/>
                <a:gd name="T1" fmla="*/ 9 h 30"/>
                <a:gd name="T2" fmla="*/ 26 w 30"/>
                <a:gd name="T3" fmla="*/ 7 h 30"/>
                <a:gd name="T4" fmla="*/ 16 w 30"/>
                <a:gd name="T5" fmla="*/ 2 h 30"/>
                <a:gd name="T6" fmla="*/ 12 w 30"/>
                <a:gd name="T7" fmla="*/ 0 h 30"/>
                <a:gd name="T8" fmla="*/ 0 w 30"/>
                <a:gd name="T9" fmla="*/ 17 h 30"/>
                <a:gd name="T10" fmla="*/ 6 w 30"/>
                <a:gd name="T11" fmla="*/ 21 h 30"/>
                <a:gd name="T12" fmla="*/ 16 w 30"/>
                <a:gd name="T13" fmla="*/ 26 h 30"/>
                <a:gd name="T14" fmla="*/ 23 w 30"/>
                <a:gd name="T15" fmla="*/ 30 h 30"/>
                <a:gd name="T16" fmla="*/ 30 w 30"/>
                <a:gd name="T17"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9"/>
                  </a:moveTo>
                  <a:lnTo>
                    <a:pt x="26" y="7"/>
                  </a:lnTo>
                  <a:lnTo>
                    <a:pt x="16" y="2"/>
                  </a:lnTo>
                  <a:lnTo>
                    <a:pt x="12" y="0"/>
                  </a:lnTo>
                  <a:lnTo>
                    <a:pt x="0" y="17"/>
                  </a:lnTo>
                  <a:lnTo>
                    <a:pt x="6" y="21"/>
                  </a:lnTo>
                  <a:lnTo>
                    <a:pt x="16" y="26"/>
                  </a:lnTo>
                  <a:lnTo>
                    <a:pt x="23" y="30"/>
                  </a:lnTo>
                  <a:lnTo>
                    <a:pt x="30" y="9"/>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45" name="Freeform 211"/>
            <p:cNvSpPr>
              <a:spLocks noEditPoints="1"/>
            </p:cNvSpPr>
            <p:nvPr/>
          </p:nvSpPr>
          <p:spPr bwMode="auto">
            <a:xfrm>
              <a:off x="9632359" y="1912498"/>
              <a:ext cx="229484" cy="226158"/>
            </a:xfrm>
            <a:custGeom>
              <a:avLst/>
              <a:gdLst>
                <a:gd name="T0" fmla="*/ 55 w 110"/>
                <a:gd name="T1" fmla="*/ 108 h 108"/>
                <a:gd name="T2" fmla="*/ 1 w 110"/>
                <a:gd name="T3" fmla="*/ 57 h 108"/>
                <a:gd name="T4" fmla="*/ 53 w 110"/>
                <a:gd name="T5" fmla="*/ 1 h 108"/>
                <a:gd name="T6" fmla="*/ 109 w 110"/>
                <a:gd name="T7" fmla="*/ 52 h 108"/>
                <a:gd name="T8" fmla="*/ 57 w 110"/>
                <a:gd name="T9" fmla="*/ 108 h 108"/>
                <a:gd name="T10" fmla="*/ 55 w 110"/>
                <a:gd name="T11" fmla="*/ 108 h 108"/>
                <a:gd name="T12" fmla="*/ 55 w 110"/>
                <a:gd name="T13" fmla="*/ 16 h 108"/>
                <a:gd name="T14" fmla="*/ 53 w 110"/>
                <a:gd name="T15" fmla="*/ 16 h 108"/>
                <a:gd name="T16" fmla="*/ 16 w 110"/>
                <a:gd name="T17" fmla="*/ 56 h 108"/>
                <a:gd name="T18" fmla="*/ 57 w 110"/>
                <a:gd name="T19" fmla="*/ 94 h 108"/>
                <a:gd name="T20" fmla="*/ 94 w 110"/>
                <a:gd name="T21" fmla="*/ 53 h 108"/>
                <a:gd name="T22" fmla="*/ 55 w 110"/>
                <a:gd name="T23"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8">
                  <a:moveTo>
                    <a:pt x="55" y="108"/>
                  </a:moveTo>
                  <a:cubicBezTo>
                    <a:pt x="26" y="108"/>
                    <a:pt x="2" y="86"/>
                    <a:pt x="1" y="57"/>
                  </a:cubicBezTo>
                  <a:cubicBezTo>
                    <a:pt x="0" y="27"/>
                    <a:pt x="23" y="2"/>
                    <a:pt x="53" y="1"/>
                  </a:cubicBezTo>
                  <a:cubicBezTo>
                    <a:pt x="83" y="0"/>
                    <a:pt x="108" y="23"/>
                    <a:pt x="109" y="52"/>
                  </a:cubicBezTo>
                  <a:cubicBezTo>
                    <a:pt x="110" y="82"/>
                    <a:pt x="87" y="107"/>
                    <a:pt x="57" y="108"/>
                  </a:cubicBezTo>
                  <a:cubicBezTo>
                    <a:pt x="56" y="108"/>
                    <a:pt x="56" y="108"/>
                    <a:pt x="55" y="108"/>
                  </a:cubicBezTo>
                  <a:close/>
                  <a:moveTo>
                    <a:pt x="55" y="16"/>
                  </a:moveTo>
                  <a:cubicBezTo>
                    <a:pt x="54" y="16"/>
                    <a:pt x="54" y="16"/>
                    <a:pt x="53" y="16"/>
                  </a:cubicBezTo>
                  <a:cubicBezTo>
                    <a:pt x="32" y="16"/>
                    <a:pt x="15" y="35"/>
                    <a:pt x="16" y="56"/>
                  </a:cubicBezTo>
                  <a:cubicBezTo>
                    <a:pt x="17" y="78"/>
                    <a:pt x="35" y="94"/>
                    <a:pt x="57" y="94"/>
                  </a:cubicBezTo>
                  <a:cubicBezTo>
                    <a:pt x="78" y="93"/>
                    <a:pt x="95" y="75"/>
                    <a:pt x="94" y="53"/>
                  </a:cubicBezTo>
                  <a:cubicBezTo>
                    <a:pt x="93" y="32"/>
                    <a:pt x="76" y="16"/>
                    <a:pt x="55" y="16"/>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grpSp>
      <p:grpSp>
        <p:nvGrpSpPr>
          <p:cNvPr id="46" name="组合 45"/>
          <p:cNvGrpSpPr/>
          <p:nvPr/>
        </p:nvGrpSpPr>
        <p:grpSpPr>
          <a:xfrm>
            <a:off x="6134100" y="3919799"/>
            <a:ext cx="431800" cy="316230"/>
            <a:chOff x="7147950" y="1910835"/>
            <a:chExt cx="565394" cy="414069"/>
          </a:xfrm>
          <a:solidFill>
            <a:schemeClr val="bg1"/>
          </a:solidFill>
        </p:grpSpPr>
        <p:sp>
          <p:nvSpPr>
            <p:cNvPr id="47" name="Freeform 248"/>
            <p:cNvSpPr>
              <a:spLocks/>
            </p:cNvSpPr>
            <p:nvPr/>
          </p:nvSpPr>
          <p:spPr bwMode="auto">
            <a:xfrm>
              <a:off x="7147950" y="1910835"/>
              <a:ext cx="394114" cy="377484"/>
            </a:xfrm>
            <a:custGeom>
              <a:avLst/>
              <a:gdLst>
                <a:gd name="T0" fmla="*/ 79 w 189"/>
                <a:gd name="T1" fmla="*/ 136 h 181"/>
                <a:gd name="T2" fmla="*/ 69 w 189"/>
                <a:gd name="T3" fmla="*/ 134 h 181"/>
                <a:gd name="T4" fmla="*/ 68 w 189"/>
                <a:gd name="T5" fmla="*/ 133 h 181"/>
                <a:gd name="T6" fmla="*/ 66 w 189"/>
                <a:gd name="T7" fmla="*/ 133 h 181"/>
                <a:gd name="T8" fmla="*/ 43 w 189"/>
                <a:gd name="T9" fmla="*/ 143 h 181"/>
                <a:gd name="T10" fmla="*/ 49 w 189"/>
                <a:gd name="T11" fmla="*/ 125 h 181"/>
                <a:gd name="T12" fmla="*/ 43 w 189"/>
                <a:gd name="T13" fmla="*/ 122 h 181"/>
                <a:gd name="T14" fmla="*/ 17 w 189"/>
                <a:gd name="T15" fmla="*/ 78 h 181"/>
                <a:gd name="T16" fmla="*/ 102 w 189"/>
                <a:gd name="T17" fmla="*/ 17 h 181"/>
                <a:gd name="T18" fmla="*/ 166 w 189"/>
                <a:gd name="T19" fmla="*/ 38 h 181"/>
                <a:gd name="T20" fmla="*/ 177 w 189"/>
                <a:gd name="T21" fmla="*/ 37 h 181"/>
                <a:gd name="T22" fmla="*/ 189 w 189"/>
                <a:gd name="T23" fmla="*/ 38 h 181"/>
                <a:gd name="T24" fmla="*/ 102 w 189"/>
                <a:gd name="T25" fmla="*/ 0 h 181"/>
                <a:gd name="T26" fmla="*/ 0 w 189"/>
                <a:gd name="T27" fmla="*/ 78 h 181"/>
                <a:gd name="T28" fmla="*/ 28 w 189"/>
                <a:gd name="T29" fmla="*/ 132 h 181"/>
                <a:gd name="T30" fmla="*/ 11 w 189"/>
                <a:gd name="T31" fmla="*/ 181 h 181"/>
                <a:gd name="T32" fmla="*/ 31 w 189"/>
                <a:gd name="T33" fmla="*/ 169 h 181"/>
                <a:gd name="T34" fmla="*/ 66 w 189"/>
                <a:gd name="T35" fmla="*/ 151 h 181"/>
                <a:gd name="T36" fmla="*/ 90 w 189"/>
                <a:gd name="T37" fmla="*/ 155 h 181"/>
                <a:gd name="T38" fmla="*/ 79 w 189"/>
                <a:gd name="T39" fmla="*/ 13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181">
                  <a:moveTo>
                    <a:pt x="79" y="136"/>
                  </a:moveTo>
                  <a:cubicBezTo>
                    <a:pt x="76" y="136"/>
                    <a:pt x="72" y="135"/>
                    <a:pt x="69" y="134"/>
                  </a:cubicBezTo>
                  <a:cubicBezTo>
                    <a:pt x="68" y="133"/>
                    <a:pt x="68" y="133"/>
                    <a:pt x="68" y="133"/>
                  </a:cubicBezTo>
                  <a:cubicBezTo>
                    <a:pt x="66" y="133"/>
                    <a:pt x="66" y="133"/>
                    <a:pt x="66" y="133"/>
                  </a:cubicBezTo>
                  <a:cubicBezTo>
                    <a:pt x="65" y="133"/>
                    <a:pt x="61" y="133"/>
                    <a:pt x="43" y="143"/>
                  </a:cubicBezTo>
                  <a:cubicBezTo>
                    <a:pt x="49" y="125"/>
                    <a:pt x="49" y="125"/>
                    <a:pt x="49" y="125"/>
                  </a:cubicBezTo>
                  <a:cubicBezTo>
                    <a:pt x="43" y="122"/>
                    <a:pt x="43" y="122"/>
                    <a:pt x="43" y="122"/>
                  </a:cubicBezTo>
                  <a:cubicBezTo>
                    <a:pt x="26" y="110"/>
                    <a:pt x="17" y="94"/>
                    <a:pt x="17" y="78"/>
                  </a:cubicBezTo>
                  <a:cubicBezTo>
                    <a:pt x="17" y="44"/>
                    <a:pt x="55" y="17"/>
                    <a:pt x="102" y="17"/>
                  </a:cubicBezTo>
                  <a:cubicBezTo>
                    <a:pt x="127" y="17"/>
                    <a:pt x="150" y="25"/>
                    <a:pt x="166" y="38"/>
                  </a:cubicBezTo>
                  <a:cubicBezTo>
                    <a:pt x="169" y="37"/>
                    <a:pt x="173" y="37"/>
                    <a:pt x="177" y="37"/>
                  </a:cubicBezTo>
                  <a:cubicBezTo>
                    <a:pt x="181" y="37"/>
                    <a:pt x="185" y="37"/>
                    <a:pt x="189" y="38"/>
                  </a:cubicBezTo>
                  <a:cubicBezTo>
                    <a:pt x="172" y="15"/>
                    <a:pt x="139" y="0"/>
                    <a:pt x="102" y="0"/>
                  </a:cubicBezTo>
                  <a:cubicBezTo>
                    <a:pt x="45" y="0"/>
                    <a:pt x="0" y="35"/>
                    <a:pt x="0" y="78"/>
                  </a:cubicBezTo>
                  <a:cubicBezTo>
                    <a:pt x="0" y="98"/>
                    <a:pt x="10" y="117"/>
                    <a:pt x="28" y="132"/>
                  </a:cubicBezTo>
                  <a:cubicBezTo>
                    <a:pt x="11" y="181"/>
                    <a:pt x="11" y="181"/>
                    <a:pt x="11" y="181"/>
                  </a:cubicBezTo>
                  <a:cubicBezTo>
                    <a:pt x="31" y="169"/>
                    <a:pt x="31" y="169"/>
                    <a:pt x="31" y="169"/>
                  </a:cubicBezTo>
                  <a:cubicBezTo>
                    <a:pt x="44" y="162"/>
                    <a:pt x="61" y="153"/>
                    <a:pt x="66" y="151"/>
                  </a:cubicBezTo>
                  <a:cubicBezTo>
                    <a:pt x="74" y="153"/>
                    <a:pt x="82" y="154"/>
                    <a:pt x="90" y="155"/>
                  </a:cubicBezTo>
                  <a:cubicBezTo>
                    <a:pt x="85" y="149"/>
                    <a:pt x="81" y="143"/>
                    <a:pt x="79" y="136"/>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sp>
          <p:nvSpPr>
            <p:cNvPr id="48" name="Freeform 249"/>
            <p:cNvSpPr>
              <a:spLocks noEditPoints="1"/>
            </p:cNvSpPr>
            <p:nvPr/>
          </p:nvSpPr>
          <p:spPr bwMode="auto">
            <a:xfrm>
              <a:off x="7324220" y="2007285"/>
              <a:ext cx="389124" cy="317619"/>
            </a:xfrm>
            <a:custGeom>
              <a:avLst/>
              <a:gdLst>
                <a:gd name="T0" fmla="*/ 187 w 187"/>
                <a:gd name="T1" fmla="*/ 69 h 153"/>
                <a:gd name="T2" fmla="*/ 93 w 187"/>
                <a:gd name="T3" fmla="*/ 0 h 153"/>
                <a:gd name="T4" fmla="*/ 0 w 187"/>
                <a:gd name="T5" fmla="*/ 69 h 153"/>
                <a:gd name="T6" fmla="*/ 93 w 187"/>
                <a:gd name="T7" fmla="*/ 139 h 153"/>
                <a:gd name="T8" fmla="*/ 128 w 187"/>
                <a:gd name="T9" fmla="*/ 134 h 153"/>
                <a:gd name="T10" fmla="*/ 168 w 187"/>
                <a:gd name="T11" fmla="*/ 153 h 153"/>
                <a:gd name="T12" fmla="*/ 156 w 187"/>
                <a:gd name="T13" fmla="*/ 120 h 153"/>
                <a:gd name="T14" fmla="*/ 187 w 187"/>
                <a:gd name="T15" fmla="*/ 69 h 153"/>
                <a:gd name="T16" fmla="*/ 57 w 187"/>
                <a:gd name="T17" fmla="*/ 79 h 153"/>
                <a:gd name="T18" fmla="*/ 49 w 187"/>
                <a:gd name="T19" fmla="*/ 75 h 153"/>
                <a:gd name="T20" fmla="*/ 40 w 187"/>
                <a:gd name="T21" fmla="*/ 79 h 153"/>
                <a:gd name="T22" fmla="*/ 42 w 187"/>
                <a:gd name="T23" fmla="*/ 70 h 153"/>
                <a:gd name="T24" fmla="*/ 35 w 187"/>
                <a:gd name="T25" fmla="*/ 63 h 153"/>
                <a:gd name="T26" fmla="*/ 45 w 187"/>
                <a:gd name="T27" fmla="*/ 62 h 153"/>
                <a:gd name="T28" fmla="*/ 49 w 187"/>
                <a:gd name="T29" fmla="*/ 53 h 153"/>
                <a:gd name="T30" fmla="*/ 53 w 187"/>
                <a:gd name="T31" fmla="*/ 62 h 153"/>
                <a:gd name="T32" fmla="*/ 62 w 187"/>
                <a:gd name="T33" fmla="*/ 63 h 153"/>
                <a:gd name="T34" fmla="*/ 56 w 187"/>
                <a:gd name="T35" fmla="*/ 70 h 153"/>
                <a:gd name="T36" fmla="*/ 57 w 187"/>
                <a:gd name="T37" fmla="*/ 79 h 153"/>
                <a:gd name="T38" fmla="*/ 106 w 187"/>
                <a:gd name="T39" fmla="*/ 83 h 153"/>
                <a:gd name="T40" fmla="*/ 93 w 187"/>
                <a:gd name="T41" fmla="*/ 76 h 153"/>
                <a:gd name="T42" fmla="*/ 80 w 187"/>
                <a:gd name="T43" fmla="*/ 83 h 153"/>
                <a:gd name="T44" fmla="*/ 82 w 187"/>
                <a:gd name="T45" fmla="*/ 68 h 153"/>
                <a:gd name="T46" fmla="*/ 72 w 187"/>
                <a:gd name="T47" fmla="*/ 58 h 153"/>
                <a:gd name="T48" fmla="*/ 86 w 187"/>
                <a:gd name="T49" fmla="*/ 56 h 153"/>
                <a:gd name="T50" fmla="*/ 93 w 187"/>
                <a:gd name="T51" fmla="*/ 43 h 153"/>
                <a:gd name="T52" fmla="*/ 100 w 187"/>
                <a:gd name="T53" fmla="*/ 56 h 153"/>
                <a:gd name="T54" fmla="*/ 114 w 187"/>
                <a:gd name="T55" fmla="*/ 58 h 153"/>
                <a:gd name="T56" fmla="*/ 104 w 187"/>
                <a:gd name="T57" fmla="*/ 68 h 153"/>
                <a:gd name="T58" fmla="*/ 106 w 187"/>
                <a:gd name="T59" fmla="*/ 83 h 153"/>
                <a:gd name="T60" fmla="*/ 145 w 187"/>
                <a:gd name="T61" fmla="*/ 79 h 153"/>
                <a:gd name="T62" fmla="*/ 137 w 187"/>
                <a:gd name="T63" fmla="*/ 75 h 153"/>
                <a:gd name="T64" fmla="*/ 129 w 187"/>
                <a:gd name="T65" fmla="*/ 79 h 153"/>
                <a:gd name="T66" fmla="*/ 130 w 187"/>
                <a:gd name="T67" fmla="*/ 70 h 153"/>
                <a:gd name="T68" fmla="*/ 123 w 187"/>
                <a:gd name="T69" fmla="*/ 63 h 153"/>
                <a:gd name="T70" fmla="*/ 133 w 187"/>
                <a:gd name="T71" fmla="*/ 62 h 153"/>
                <a:gd name="T72" fmla="*/ 137 w 187"/>
                <a:gd name="T73" fmla="*/ 53 h 153"/>
                <a:gd name="T74" fmla="*/ 141 w 187"/>
                <a:gd name="T75" fmla="*/ 62 h 153"/>
                <a:gd name="T76" fmla="*/ 151 w 187"/>
                <a:gd name="T77" fmla="*/ 63 h 153"/>
                <a:gd name="T78" fmla="*/ 144 w 187"/>
                <a:gd name="T79" fmla="*/ 70 h 153"/>
                <a:gd name="T80" fmla="*/ 145 w 187"/>
                <a:gd name="T81" fmla="*/ 7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7" h="153">
                  <a:moveTo>
                    <a:pt x="187" y="69"/>
                  </a:moveTo>
                  <a:cubicBezTo>
                    <a:pt x="187" y="31"/>
                    <a:pt x="145" y="0"/>
                    <a:pt x="93" y="0"/>
                  </a:cubicBezTo>
                  <a:cubicBezTo>
                    <a:pt x="42" y="0"/>
                    <a:pt x="0" y="31"/>
                    <a:pt x="0" y="69"/>
                  </a:cubicBezTo>
                  <a:cubicBezTo>
                    <a:pt x="0" y="108"/>
                    <a:pt x="42" y="139"/>
                    <a:pt x="93" y="139"/>
                  </a:cubicBezTo>
                  <a:cubicBezTo>
                    <a:pt x="106" y="139"/>
                    <a:pt x="118" y="137"/>
                    <a:pt x="128" y="134"/>
                  </a:cubicBezTo>
                  <a:cubicBezTo>
                    <a:pt x="132" y="133"/>
                    <a:pt x="168" y="153"/>
                    <a:pt x="168" y="153"/>
                  </a:cubicBezTo>
                  <a:cubicBezTo>
                    <a:pt x="156" y="120"/>
                    <a:pt x="156" y="120"/>
                    <a:pt x="156" y="120"/>
                  </a:cubicBezTo>
                  <a:cubicBezTo>
                    <a:pt x="175" y="108"/>
                    <a:pt x="187" y="90"/>
                    <a:pt x="187" y="69"/>
                  </a:cubicBezTo>
                  <a:close/>
                  <a:moveTo>
                    <a:pt x="57" y="79"/>
                  </a:moveTo>
                  <a:cubicBezTo>
                    <a:pt x="49" y="75"/>
                    <a:pt x="49" y="75"/>
                    <a:pt x="49" y="75"/>
                  </a:cubicBezTo>
                  <a:cubicBezTo>
                    <a:pt x="40" y="79"/>
                    <a:pt x="40" y="79"/>
                    <a:pt x="40" y="79"/>
                  </a:cubicBezTo>
                  <a:cubicBezTo>
                    <a:pt x="42" y="70"/>
                    <a:pt x="42" y="70"/>
                    <a:pt x="42" y="70"/>
                  </a:cubicBezTo>
                  <a:cubicBezTo>
                    <a:pt x="35" y="63"/>
                    <a:pt x="35" y="63"/>
                    <a:pt x="35" y="63"/>
                  </a:cubicBezTo>
                  <a:cubicBezTo>
                    <a:pt x="45" y="62"/>
                    <a:pt x="45" y="62"/>
                    <a:pt x="45" y="62"/>
                  </a:cubicBezTo>
                  <a:cubicBezTo>
                    <a:pt x="49" y="53"/>
                    <a:pt x="49" y="53"/>
                    <a:pt x="49" y="53"/>
                  </a:cubicBezTo>
                  <a:cubicBezTo>
                    <a:pt x="53" y="62"/>
                    <a:pt x="53" y="62"/>
                    <a:pt x="53" y="62"/>
                  </a:cubicBezTo>
                  <a:cubicBezTo>
                    <a:pt x="62" y="63"/>
                    <a:pt x="62" y="63"/>
                    <a:pt x="62" y="63"/>
                  </a:cubicBezTo>
                  <a:cubicBezTo>
                    <a:pt x="56" y="70"/>
                    <a:pt x="56" y="70"/>
                    <a:pt x="56" y="70"/>
                  </a:cubicBezTo>
                  <a:lnTo>
                    <a:pt x="57" y="79"/>
                  </a:lnTo>
                  <a:close/>
                  <a:moveTo>
                    <a:pt x="106" y="83"/>
                  </a:moveTo>
                  <a:cubicBezTo>
                    <a:pt x="93" y="76"/>
                    <a:pt x="93" y="76"/>
                    <a:pt x="93" y="76"/>
                  </a:cubicBezTo>
                  <a:cubicBezTo>
                    <a:pt x="80" y="83"/>
                    <a:pt x="80" y="83"/>
                    <a:pt x="80" y="83"/>
                  </a:cubicBezTo>
                  <a:cubicBezTo>
                    <a:pt x="82" y="68"/>
                    <a:pt x="82" y="68"/>
                    <a:pt x="82" y="68"/>
                  </a:cubicBezTo>
                  <a:cubicBezTo>
                    <a:pt x="72" y="58"/>
                    <a:pt x="72" y="58"/>
                    <a:pt x="72" y="58"/>
                  </a:cubicBezTo>
                  <a:cubicBezTo>
                    <a:pt x="86" y="56"/>
                    <a:pt x="86" y="56"/>
                    <a:pt x="86" y="56"/>
                  </a:cubicBezTo>
                  <a:cubicBezTo>
                    <a:pt x="93" y="43"/>
                    <a:pt x="93" y="43"/>
                    <a:pt x="93" y="43"/>
                  </a:cubicBezTo>
                  <a:cubicBezTo>
                    <a:pt x="100" y="56"/>
                    <a:pt x="100" y="56"/>
                    <a:pt x="100" y="56"/>
                  </a:cubicBezTo>
                  <a:cubicBezTo>
                    <a:pt x="114" y="58"/>
                    <a:pt x="114" y="58"/>
                    <a:pt x="114" y="58"/>
                  </a:cubicBezTo>
                  <a:cubicBezTo>
                    <a:pt x="104" y="68"/>
                    <a:pt x="104" y="68"/>
                    <a:pt x="104" y="68"/>
                  </a:cubicBezTo>
                  <a:lnTo>
                    <a:pt x="106" y="83"/>
                  </a:lnTo>
                  <a:close/>
                  <a:moveTo>
                    <a:pt x="145" y="79"/>
                  </a:moveTo>
                  <a:cubicBezTo>
                    <a:pt x="137" y="75"/>
                    <a:pt x="137" y="75"/>
                    <a:pt x="137" y="75"/>
                  </a:cubicBezTo>
                  <a:cubicBezTo>
                    <a:pt x="129" y="79"/>
                    <a:pt x="129" y="79"/>
                    <a:pt x="129" y="79"/>
                  </a:cubicBezTo>
                  <a:cubicBezTo>
                    <a:pt x="130" y="70"/>
                    <a:pt x="130" y="70"/>
                    <a:pt x="130" y="70"/>
                  </a:cubicBezTo>
                  <a:cubicBezTo>
                    <a:pt x="123" y="63"/>
                    <a:pt x="123" y="63"/>
                    <a:pt x="123" y="63"/>
                  </a:cubicBezTo>
                  <a:cubicBezTo>
                    <a:pt x="133" y="62"/>
                    <a:pt x="133" y="62"/>
                    <a:pt x="133" y="62"/>
                  </a:cubicBezTo>
                  <a:cubicBezTo>
                    <a:pt x="137" y="53"/>
                    <a:pt x="137" y="53"/>
                    <a:pt x="137" y="53"/>
                  </a:cubicBezTo>
                  <a:cubicBezTo>
                    <a:pt x="141" y="62"/>
                    <a:pt x="141" y="62"/>
                    <a:pt x="141" y="62"/>
                  </a:cubicBezTo>
                  <a:cubicBezTo>
                    <a:pt x="151" y="63"/>
                    <a:pt x="151" y="63"/>
                    <a:pt x="151" y="63"/>
                  </a:cubicBezTo>
                  <a:cubicBezTo>
                    <a:pt x="144" y="70"/>
                    <a:pt x="144" y="70"/>
                    <a:pt x="144" y="70"/>
                  </a:cubicBezTo>
                  <a:lnTo>
                    <a:pt x="145" y="79"/>
                  </a:lnTo>
                  <a:close/>
                </a:path>
              </a:pathLst>
            </a:custGeom>
            <a:grpFill/>
            <a:ln>
              <a:noFill/>
            </a:ln>
          </p:spPr>
          <p:txBody>
            <a:bodyPr vert="horz" wrap="square" lIns="91440" tIns="45720" rIns="91440" bIns="45720" numCol="1" anchor="t" anchorCtr="0" compatLnSpc="1">
              <a:prstTxWarp prst="textNoShape">
                <a:avLst/>
              </a:prstTxWarp>
            </a:bodyPr>
            <a:lstStyle/>
            <a:p>
              <a:pPr>
                <a:lnSpc>
                  <a:spcPct val="120000"/>
                </a:lnSpc>
              </a:pPr>
              <a:endParaRPr lang="en-US"/>
            </a:p>
          </p:txBody>
        </p:sp>
      </p:grpSp>
      <p:sp>
        <p:nvSpPr>
          <p:cNvPr id="65" name="TextBox 88"/>
          <p:cNvSpPr txBox="1"/>
          <p:nvPr/>
        </p:nvSpPr>
        <p:spPr>
          <a:xfrm>
            <a:off x="1384021" y="2443421"/>
            <a:ext cx="2810271" cy="3342646"/>
          </a:xfrm>
          <a:prstGeom prst="rect">
            <a:avLst/>
          </a:prstGeom>
          <a:noFill/>
        </p:spPr>
        <p:txBody>
          <a:bodyPr wrap="square" lIns="0" tIns="0" rIns="0" bIns="0" rtlCol="0">
            <a:spAutoFit/>
          </a:bodyPr>
          <a:lstStyle/>
          <a:p>
            <a:pPr algn="just">
              <a:lnSpc>
                <a:spcPct val="120000"/>
              </a:lnSpc>
            </a:pPr>
            <a:r>
              <a:rPr lang="en-US" altLang="zh-CN" sz="1400" dirty="0">
                <a:solidFill>
                  <a:schemeClr val="bg1"/>
                </a:solidFill>
              </a:rPr>
              <a:t>Future improvements may include implementing what </a:t>
            </a:r>
            <a:r>
              <a:rPr lang="en-US" altLang="zh-CN" sz="1400" dirty="0" err="1">
                <a:solidFill>
                  <a:schemeClr val="bg1"/>
                </a:solidFill>
              </a:rPr>
              <a:t>Clavet</a:t>
            </a:r>
            <a:r>
              <a:rPr lang="en-US" altLang="zh-CN" sz="1400" dirty="0">
                <a:solidFill>
                  <a:schemeClr val="bg1"/>
                </a:solidFill>
              </a:rPr>
              <a:t> et al.[CBP05] call the ”double density relaxation”. This process differentiates </a:t>
            </a:r>
            <a:r>
              <a:rPr lang="en-US" altLang="zh-CN" sz="1400" dirty="0" err="1">
                <a:solidFill>
                  <a:schemeClr val="bg1"/>
                </a:solidFill>
              </a:rPr>
              <a:t>neighbour</a:t>
            </a:r>
            <a:r>
              <a:rPr lang="en-US" altLang="zh-CN" sz="1400" dirty="0">
                <a:solidFill>
                  <a:schemeClr val="bg1"/>
                </a:solidFill>
              </a:rPr>
              <a:t> particles into the categories of </a:t>
            </a:r>
            <a:r>
              <a:rPr lang="en-US" altLang="zh-CN" sz="1400" dirty="0" err="1">
                <a:solidFill>
                  <a:schemeClr val="bg1"/>
                </a:solidFill>
              </a:rPr>
              <a:t>neighbour</a:t>
            </a:r>
            <a:r>
              <a:rPr lang="en-US" altLang="zh-CN" sz="1400" dirty="0">
                <a:solidFill>
                  <a:schemeClr val="bg1"/>
                </a:solidFill>
              </a:rPr>
              <a:t> and close </a:t>
            </a:r>
            <a:r>
              <a:rPr lang="en-US" altLang="zh-CN" sz="1400" dirty="0" err="1">
                <a:solidFill>
                  <a:schemeClr val="bg1"/>
                </a:solidFill>
              </a:rPr>
              <a:t>neighbour</a:t>
            </a:r>
            <a:r>
              <a:rPr lang="en-US" altLang="zh-CN" sz="1400" dirty="0">
                <a:solidFill>
                  <a:schemeClr val="bg1"/>
                </a:solidFill>
              </a:rPr>
              <a:t>. Force contributions are then measured differently depending on whether particles are regular or close </a:t>
            </a:r>
            <a:r>
              <a:rPr lang="en-US" altLang="zh-CN" sz="1400" dirty="0" err="1">
                <a:solidFill>
                  <a:schemeClr val="bg1"/>
                </a:solidFill>
              </a:rPr>
              <a:t>neighbours</a:t>
            </a:r>
            <a:r>
              <a:rPr lang="en-US" altLang="zh-CN" sz="1400" dirty="0">
                <a:solidFill>
                  <a:schemeClr val="bg1"/>
                </a:solidFill>
              </a:rPr>
              <a:t>. Surface tension forces can be added to further increase the stability and realism of particles at the surface of the fluid</a:t>
            </a:r>
            <a:endParaRPr lang="en-US" altLang="zh-CN" sz="1400" dirty="0">
              <a:solidFill>
                <a:schemeClr val="bg1"/>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3518579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1200"/>
                                        <p:tgtEl>
                                          <p:spTgt spid="65"/>
                                        </p:tgtEl>
                                      </p:cBhvr>
                                    </p:animEffect>
                                  </p:childTnLst>
                                </p:cTn>
                              </p:par>
                              <p:par>
                                <p:cTn id="13" presetID="53" presetClass="entr" presetSubtype="16"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500" fill="hold"/>
                                        <p:tgtEl>
                                          <p:spTgt spid="49"/>
                                        </p:tgtEl>
                                        <p:attrNameLst>
                                          <p:attrName>ppt_w</p:attrName>
                                        </p:attrNameLst>
                                      </p:cBhvr>
                                      <p:tavLst>
                                        <p:tav tm="0">
                                          <p:val>
                                            <p:fltVal val="0"/>
                                          </p:val>
                                        </p:tav>
                                        <p:tav tm="100000">
                                          <p:val>
                                            <p:strVal val="#ppt_w"/>
                                          </p:val>
                                        </p:tav>
                                      </p:tavLst>
                                    </p:anim>
                                    <p:anim calcmode="lin" valueType="num">
                                      <p:cBhvr>
                                        <p:cTn id="16" dur="500" fill="hold"/>
                                        <p:tgtEl>
                                          <p:spTgt spid="49"/>
                                        </p:tgtEl>
                                        <p:attrNameLst>
                                          <p:attrName>ppt_h</p:attrName>
                                        </p:attrNameLst>
                                      </p:cBhvr>
                                      <p:tavLst>
                                        <p:tav tm="0">
                                          <p:val>
                                            <p:fltVal val="0"/>
                                          </p:val>
                                        </p:tav>
                                        <p:tav tm="100000">
                                          <p:val>
                                            <p:strVal val="#ppt_h"/>
                                          </p:val>
                                        </p:tav>
                                      </p:tavLst>
                                    </p:anim>
                                    <p:animEffect transition="in" filter="fade">
                                      <p:cBhvr>
                                        <p:cTn id="17" dur="500"/>
                                        <p:tgtEl>
                                          <p:spTgt spid="49"/>
                                        </p:tgtEl>
                                      </p:cBhvr>
                                    </p:animEffect>
                                  </p:childTnLst>
                                </p:cTn>
                              </p:par>
                              <p:par>
                                <p:cTn id="18" presetID="53" presetClass="entr" presetSubtype="16" fill="hold" nodeType="withEffect">
                                  <p:stCondLst>
                                    <p:cond delay="200"/>
                                  </p:stCondLst>
                                  <p:childTnLst>
                                    <p:set>
                                      <p:cBhvr>
                                        <p:cTn id="19" dur="1" fill="hold">
                                          <p:stCondLst>
                                            <p:cond delay="0"/>
                                          </p:stCondLst>
                                        </p:cTn>
                                        <p:tgtEl>
                                          <p:spTgt spid="46"/>
                                        </p:tgtEl>
                                        <p:attrNameLst>
                                          <p:attrName>style.visibility</p:attrName>
                                        </p:attrNameLst>
                                      </p:cBhvr>
                                      <p:to>
                                        <p:strVal val="visible"/>
                                      </p:to>
                                    </p:set>
                                    <p:anim calcmode="lin" valueType="num">
                                      <p:cBhvr>
                                        <p:cTn id="20" dur="500" fill="hold"/>
                                        <p:tgtEl>
                                          <p:spTgt spid="46"/>
                                        </p:tgtEl>
                                        <p:attrNameLst>
                                          <p:attrName>ppt_w</p:attrName>
                                        </p:attrNameLst>
                                      </p:cBhvr>
                                      <p:tavLst>
                                        <p:tav tm="0">
                                          <p:val>
                                            <p:fltVal val="0"/>
                                          </p:val>
                                        </p:tav>
                                        <p:tav tm="100000">
                                          <p:val>
                                            <p:strVal val="#ppt_w"/>
                                          </p:val>
                                        </p:tav>
                                      </p:tavLst>
                                    </p:anim>
                                    <p:anim calcmode="lin" valueType="num">
                                      <p:cBhvr>
                                        <p:cTn id="21" dur="500" fill="hold"/>
                                        <p:tgtEl>
                                          <p:spTgt spid="46"/>
                                        </p:tgtEl>
                                        <p:attrNameLst>
                                          <p:attrName>ppt_h</p:attrName>
                                        </p:attrNameLst>
                                      </p:cBhvr>
                                      <p:tavLst>
                                        <p:tav tm="0">
                                          <p:val>
                                            <p:fltVal val="0"/>
                                          </p:val>
                                        </p:tav>
                                        <p:tav tm="100000">
                                          <p:val>
                                            <p:strVal val="#ppt_h"/>
                                          </p:val>
                                        </p:tav>
                                      </p:tavLst>
                                    </p:anim>
                                    <p:animEffect transition="in" filter="fade">
                                      <p:cBhvr>
                                        <p:cTn id="22" dur="500"/>
                                        <p:tgtEl>
                                          <p:spTgt spid="46"/>
                                        </p:tgtEl>
                                      </p:cBhvr>
                                    </p:animEffect>
                                  </p:childTnLst>
                                </p:cTn>
                              </p:par>
                              <p:par>
                                <p:cTn id="23" presetID="53" presetClass="entr" presetSubtype="16" fill="hold" nodeType="withEffect">
                                  <p:stCondLst>
                                    <p:cond delay="40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54" name="矩形 53"/>
          <p:cNvSpPr/>
          <p:nvPr/>
        </p:nvSpPr>
        <p:spPr>
          <a:xfrm>
            <a:off x="2997200" y="423263"/>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6" name="组合 25"/>
          <p:cNvGrpSpPr/>
          <p:nvPr/>
        </p:nvGrpSpPr>
        <p:grpSpPr>
          <a:xfrm>
            <a:off x="1000905" y="1228068"/>
            <a:ext cx="3174680" cy="1575682"/>
            <a:chOff x="818398" y="632414"/>
            <a:chExt cx="3107037"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p:cNvSpPr txBox="1"/>
            <p:nvPr/>
          </p:nvSpPr>
          <p:spPr>
            <a:xfrm>
              <a:off x="818398" y="1059584"/>
              <a:ext cx="2792383" cy="612542"/>
            </a:xfrm>
            <a:prstGeom prst="rect">
              <a:avLst/>
            </a:prstGeom>
            <a:noFill/>
          </p:spPr>
          <p:txBody>
            <a:bodyPr wrap="square" rtlCol="0">
              <a:spAutoFit/>
              <a:scene3d>
                <a:camera prst="orthographicFront"/>
                <a:lightRig rig="threePt" dir="t"/>
              </a:scene3d>
              <a:sp3d contourW="12700"/>
            </a:bodyPr>
            <a:lstStyle/>
            <a:p>
              <a:pPr algn="r">
                <a:defRPr/>
              </a:pPr>
              <a:r>
                <a:rPr lang="en-US" altLang="zh-CN" sz="3467" dirty="0">
                  <a:solidFill>
                    <a:schemeClr val="bg1"/>
                  </a:solidFill>
                  <a:latin typeface="思源黑体" panose="020B0500000000000000" pitchFamily="34" charset="-122"/>
                  <a:ea typeface="思源黑体" panose="020B0500000000000000" pitchFamily="34" charset="-122"/>
                </a:rPr>
                <a:t>CONTENT</a:t>
              </a:r>
              <a:endParaRPr lang="zh-CN" altLang="en-US" sz="3467" dirty="0">
                <a:solidFill>
                  <a:schemeClr val="bg1"/>
                </a:solidFill>
                <a:latin typeface="思源黑体" panose="020B0500000000000000" pitchFamily="34" charset="-122"/>
                <a:ea typeface="思源黑体" panose="020B0500000000000000" pitchFamily="34" charset="-122"/>
              </a:endParaRPr>
            </a:p>
          </p:txBody>
        </p:sp>
      </p:grpSp>
      <p:grpSp>
        <p:nvGrpSpPr>
          <p:cNvPr id="30" name="组合 29"/>
          <p:cNvGrpSpPr/>
          <p:nvPr/>
        </p:nvGrpSpPr>
        <p:grpSpPr>
          <a:xfrm>
            <a:off x="5714354" y="1664538"/>
            <a:ext cx="4890672" cy="576262"/>
            <a:chOff x="5714354" y="1664538"/>
            <a:chExt cx="4890672" cy="576262"/>
          </a:xfrm>
        </p:grpSpPr>
        <p:grpSp>
          <p:nvGrpSpPr>
            <p:cNvPr id="37" name="组合 36"/>
            <p:cNvGrpSpPr/>
            <p:nvPr/>
          </p:nvGrpSpPr>
          <p:grpSpPr>
            <a:xfrm>
              <a:off x="5714354" y="1664538"/>
              <a:ext cx="4752975" cy="576262"/>
              <a:chOff x="4753236" y="2069839"/>
              <a:chExt cx="4752975" cy="576262"/>
            </a:xfrm>
          </p:grpSpPr>
          <p:grpSp>
            <p:nvGrpSpPr>
              <p:cNvPr id="52" name="组合 21"/>
              <p:cNvGrpSpPr>
                <a:grpSpLocks/>
              </p:cNvGrpSpPr>
              <p:nvPr/>
            </p:nvGrpSpPr>
            <p:grpSpPr bwMode="auto">
              <a:xfrm>
                <a:off x="4753236" y="2069839"/>
                <a:ext cx="576262" cy="576262"/>
                <a:chOff x="6170389" y="2579551"/>
                <a:chExt cx="576064" cy="576064"/>
              </a:xfrm>
            </p:grpSpPr>
            <p:sp>
              <p:nvSpPr>
                <p:cNvPr id="57" name="圆角矩形 10"/>
                <p:cNvSpPr>
                  <a:spLocks noChangeArrowheads="1"/>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58" name="Freeform 27"/>
                <p:cNvSpPr>
                  <a:spLocks noEditPoints="1"/>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55" name="Rectangle 14"/>
              <p:cNvSpPr>
                <a:spLocks noChangeArrowheads="1"/>
              </p:cNvSpPr>
              <p:nvPr/>
            </p:nvSpPr>
            <p:spPr bwMode="auto">
              <a:xfrm>
                <a:off x="5581874" y="22349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1</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56" name="TextBox 59"/>
              <p:cNvSpPr txBox="1">
                <a:spLocks noChangeArrowheads="1"/>
              </p:cNvSpPr>
              <p:nvPr/>
            </p:nvSpPr>
            <p:spPr bwMode="auto">
              <a:xfrm>
                <a:off x="6566161" y="2152389"/>
                <a:ext cx="2940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a:buNone/>
                </a:pPr>
                <a:r>
                  <a:rPr lang="en-US" altLang="zh-CN" b="1" i="0" dirty="0">
                    <a:solidFill>
                      <a:srgbClr val="0D0D0D"/>
                    </a:solidFill>
                    <a:effectLst/>
                    <a:latin typeface="Söhne"/>
                  </a:rPr>
                  <a:t>Introduction</a:t>
                </a: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latin typeface="Calibri" panose="020F0502020204030204"/>
                  <a:ea typeface="宋体" panose="02010600030101010101" pitchFamily="2" charset="-122"/>
                </a:endParaRPr>
              </a:p>
            </p:txBody>
          </p:sp>
        </p:grpSp>
      </p:grpSp>
      <p:grpSp>
        <p:nvGrpSpPr>
          <p:cNvPr id="59" name="组合 58"/>
          <p:cNvGrpSpPr/>
          <p:nvPr/>
        </p:nvGrpSpPr>
        <p:grpSpPr>
          <a:xfrm>
            <a:off x="5714354" y="2522443"/>
            <a:ext cx="4907199" cy="576263"/>
            <a:chOff x="5714354" y="2522443"/>
            <a:chExt cx="4907199" cy="576263"/>
          </a:xfrm>
        </p:grpSpPr>
        <p:grpSp>
          <p:nvGrpSpPr>
            <p:cNvPr id="60" name="组合 59"/>
            <p:cNvGrpSpPr/>
            <p:nvPr/>
          </p:nvGrpSpPr>
          <p:grpSpPr>
            <a:xfrm>
              <a:off x="5714354" y="2522443"/>
              <a:ext cx="4907199" cy="576263"/>
              <a:chOff x="4753236" y="2862001"/>
              <a:chExt cx="4907199" cy="576263"/>
            </a:xfrm>
          </p:grpSpPr>
          <p:grpSp>
            <p:nvGrpSpPr>
              <p:cNvPr id="64" name="组合 22"/>
              <p:cNvGrpSpPr>
                <a:grpSpLocks/>
              </p:cNvGrpSpPr>
              <p:nvPr/>
            </p:nvGrpSpPr>
            <p:grpSpPr bwMode="auto">
              <a:xfrm>
                <a:off x="4753236" y="2862001"/>
                <a:ext cx="576262" cy="576263"/>
                <a:chOff x="6170389" y="3371639"/>
                <a:chExt cx="576064" cy="576064"/>
              </a:xfrm>
            </p:grpSpPr>
            <p:sp>
              <p:nvSpPr>
                <p:cNvPr id="67" name="圆角矩形 11"/>
                <p:cNvSpPr>
                  <a:spLocks noChangeArrowheads="1"/>
                </p:cNvSpPr>
                <p:nvPr/>
              </p:nvSpPr>
              <p:spPr bwMode="auto">
                <a:xfrm>
                  <a:off x="6170389" y="3371639"/>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68" name="Freeform 13"/>
                <p:cNvSpPr>
                  <a:spLocks noEditPoints="1"/>
                </p:cNvSpPr>
                <p:nvPr/>
              </p:nvSpPr>
              <p:spPr bwMode="auto">
                <a:xfrm>
                  <a:off x="6293383" y="3504805"/>
                  <a:ext cx="330076" cy="309733"/>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65" name="Rectangle 14"/>
              <p:cNvSpPr>
                <a:spLocks noChangeArrowheads="1"/>
              </p:cNvSpPr>
              <p:nvPr/>
            </p:nvSpPr>
            <p:spPr bwMode="auto">
              <a:xfrm>
                <a:off x="5581874" y="3017576"/>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2</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66" name="TextBox 59"/>
              <p:cNvSpPr txBox="1">
                <a:spLocks noChangeArrowheads="1"/>
              </p:cNvSpPr>
              <p:nvPr/>
            </p:nvSpPr>
            <p:spPr bwMode="auto">
              <a:xfrm>
                <a:off x="6520976" y="2930213"/>
                <a:ext cx="3139459"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i="0" dirty="0">
                    <a:solidFill>
                      <a:srgbClr val="0D0D0D"/>
                    </a:solidFill>
                    <a:effectLst/>
                    <a:latin typeface="Söhne"/>
                  </a:rPr>
                  <a:t>Overview of SPH and Unity</a:t>
                </a:r>
                <a:r>
                  <a:rPr lang="en-US" altLang="zh-CN" b="0" i="0" dirty="0">
                    <a:solidFill>
                      <a:srgbClr val="0D0D0D"/>
                    </a:solidFill>
                    <a:effectLst/>
                    <a:latin typeface="Söhne"/>
                  </a:rPr>
                  <a:t> </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61" name="组合 60"/>
            <p:cNvGrpSpPr/>
            <p:nvPr/>
          </p:nvGrpSpPr>
          <p:grpSpPr>
            <a:xfrm flipH="1">
              <a:off x="6433491" y="3012031"/>
              <a:ext cx="4171535" cy="80892"/>
              <a:chOff x="2272062" y="2596259"/>
              <a:chExt cx="4173708" cy="80934"/>
            </a:xfrm>
          </p:grpSpPr>
          <p:cxnSp>
            <p:nvCxnSpPr>
              <p:cNvPr id="62" name="直接连接符 6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63" name="矩形 6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latin typeface="Calibri" panose="020F0502020204030204"/>
                  <a:ea typeface="宋体" panose="02010600030101010101" pitchFamily="2" charset="-122"/>
                </a:endParaRPr>
              </a:p>
            </p:txBody>
          </p:sp>
        </p:grpSp>
      </p:grpSp>
      <p:grpSp>
        <p:nvGrpSpPr>
          <p:cNvPr id="69" name="组合 68"/>
          <p:cNvGrpSpPr/>
          <p:nvPr/>
        </p:nvGrpSpPr>
        <p:grpSpPr>
          <a:xfrm>
            <a:off x="5714354" y="3382138"/>
            <a:ext cx="5815356" cy="576262"/>
            <a:chOff x="5714354" y="3382138"/>
            <a:chExt cx="5815356" cy="576262"/>
          </a:xfrm>
        </p:grpSpPr>
        <p:grpSp>
          <p:nvGrpSpPr>
            <p:cNvPr id="70" name="组合 69"/>
            <p:cNvGrpSpPr/>
            <p:nvPr/>
          </p:nvGrpSpPr>
          <p:grpSpPr>
            <a:xfrm>
              <a:off x="5714354" y="3382138"/>
              <a:ext cx="5815356" cy="576262"/>
              <a:chOff x="4753236" y="3654164"/>
              <a:chExt cx="5815356" cy="576262"/>
            </a:xfrm>
          </p:grpSpPr>
          <p:grpSp>
            <p:nvGrpSpPr>
              <p:cNvPr id="74" name="组合 23"/>
              <p:cNvGrpSpPr>
                <a:grpSpLocks/>
              </p:cNvGrpSpPr>
              <p:nvPr/>
            </p:nvGrpSpPr>
            <p:grpSpPr bwMode="auto">
              <a:xfrm>
                <a:off x="4753236" y="3654164"/>
                <a:ext cx="576262" cy="576262"/>
                <a:chOff x="6170389" y="4163727"/>
                <a:chExt cx="576064" cy="576064"/>
              </a:xfrm>
            </p:grpSpPr>
            <p:sp>
              <p:nvSpPr>
                <p:cNvPr id="77" name="圆角矩形 12"/>
                <p:cNvSpPr>
                  <a:spLocks noChangeArrowheads="1"/>
                </p:cNvSpPr>
                <p:nvPr/>
              </p:nvSpPr>
              <p:spPr bwMode="auto">
                <a:xfrm>
                  <a:off x="6170389" y="4163727"/>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78" name="Freeform 12"/>
                <p:cNvSpPr>
                  <a:spLocks noEditPoints="1"/>
                </p:cNvSpPr>
                <p:nvPr/>
              </p:nvSpPr>
              <p:spPr bwMode="auto">
                <a:xfrm>
                  <a:off x="6278404" y="4253861"/>
                  <a:ext cx="378197" cy="364816"/>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75" name="Rectangle 14"/>
              <p:cNvSpPr>
                <a:spLocks noChangeArrowheads="1"/>
              </p:cNvSpPr>
              <p:nvPr/>
            </p:nvSpPr>
            <p:spPr bwMode="auto">
              <a:xfrm>
                <a:off x="5581874" y="38097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3</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76" name="TextBox 59"/>
              <p:cNvSpPr txBox="1">
                <a:spLocks noChangeArrowheads="1"/>
              </p:cNvSpPr>
              <p:nvPr/>
            </p:nvSpPr>
            <p:spPr bwMode="auto">
              <a:xfrm>
                <a:off x="6412042" y="3732569"/>
                <a:ext cx="4156550"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i="0" dirty="0">
                    <a:solidFill>
                      <a:srgbClr val="0D0D0D"/>
                    </a:solidFill>
                    <a:effectLst/>
                    <a:latin typeface="Söhne"/>
                  </a:rPr>
                  <a:t>Key Features of SPH Implementation</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71" name="组合 70"/>
            <p:cNvGrpSpPr/>
            <p:nvPr/>
          </p:nvGrpSpPr>
          <p:grpSpPr>
            <a:xfrm flipH="1">
              <a:off x="6433491" y="3876848"/>
              <a:ext cx="4171535" cy="80892"/>
              <a:chOff x="2272062" y="2596259"/>
              <a:chExt cx="4173708" cy="80934"/>
            </a:xfrm>
          </p:grpSpPr>
          <p:cxnSp>
            <p:nvCxnSpPr>
              <p:cNvPr id="72" name="直接连接符 7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73" name="矩形 7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latin typeface="Calibri" panose="020F0502020204030204"/>
                  <a:ea typeface="宋体" panose="02010600030101010101" pitchFamily="2" charset="-122"/>
                </a:endParaRPr>
              </a:p>
            </p:txBody>
          </p:sp>
        </p:grpSp>
      </p:grpSp>
      <p:grpSp>
        <p:nvGrpSpPr>
          <p:cNvPr id="79" name="组合 78"/>
          <p:cNvGrpSpPr/>
          <p:nvPr/>
        </p:nvGrpSpPr>
        <p:grpSpPr>
          <a:xfrm>
            <a:off x="5714354" y="4244369"/>
            <a:ext cx="4890672" cy="578188"/>
            <a:chOff x="5714354" y="4244369"/>
            <a:chExt cx="4890672" cy="578188"/>
          </a:xfrm>
        </p:grpSpPr>
        <p:grpSp>
          <p:nvGrpSpPr>
            <p:cNvPr id="80" name="组合 79"/>
            <p:cNvGrpSpPr/>
            <p:nvPr/>
          </p:nvGrpSpPr>
          <p:grpSpPr>
            <a:xfrm>
              <a:off x="5714354" y="4244369"/>
              <a:ext cx="4659431" cy="576263"/>
              <a:chOff x="4753236" y="4446326"/>
              <a:chExt cx="4659431" cy="576263"/>
            </a:xfrm>
          </p:grpSpPr>
          <p:grpSp>
            <p:nvGrpSpPr>
              <p:cNvPr id="84" name="组合 24"/>
              <p:cNvGrpSpPr>
                <a:grpSpLocks/>
              </p:cNvGrpSpPr>
              <p:nvPr/>
            </p:nvGrpSpPr>
            <p:grpSpPr bwMode="auto">
              <a:xfrm>
                <a:off x="4753236" y="4446326"/>
                <a:ext cx="576262" cy="576263"/>
                <a:chOff x="6170389" y="4955815"/>
                <a:chExt cx="576064" cy="576064"/>
              </a:xfrm>
            </p:grpSpPr>
            <p:sp>
              <p:nvSpPr>
                <p:cNvPr id="87" name="圆角矩形 13"/>
                <p:cNvSpPr>
                  <a:spLocks noChangeArrowheads="1"/>
                </p:cNvSpPr>
                <p:nvPr/>
              </p:nvSpPr>
              <p:spPr bwMode="auto">
                <a:xfrm>
                  <a:off x="6170389" y="4955815"/>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88" name="Freeform 11"/>
                <p:cNvSpPr>
                  <a:spLocks noEditPoints="1"/>
                </p:cNvSpPr>
                <p:nvPr/>
              </p:nvSpPr>
              <p:spPr bwMode="auto">
                <a:xfrm>
                  <a:off x="6298628" y="5092507"/>
                  <a:ext cx="315884" cy="273385"/>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85" name="Rectangle 14"/>
              <p:cNvSpPr>
                <a:spLocks noChangeArrowheads="1"/>
              </p:cNvSpPr>
              <p:nvPr/>
            </p:nvSpPr>
            <p:spPr bwMode="auto">
              <a:xfrm>
                <a:off x="5581874" y="4613014"/>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4</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86" name="TextBox 59"/>
              <p:cNvSpPr txBox="1">
                <a:spLocks noChangeArrowheads="1"/>
              </p:cNvSpPr>
              <p:nvPr/>
            </p:nvSpPr>
            <p:spPr bwMode="auto">
              <a:xfrm>
                <a:off x="6472618" y="4547439"/>
                <a:ext cx="2940049"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i="0" dirty="0">
                    <a:solidFill>
                      <a:srgbClr val="0D0D0D"/>
                    </a:solidFill>
                    <a:effectLst/>
                    <a:latin typeface="Söhne"/>
                  </a:rPr>
                  <a:t> Further Work</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81" name="组合 80"/>
            <p:cNvGrpSpPr/>
            <p:nvPr/>
          </p:nvGrpSpPr>
          <p:grpSpPr>
            <a:xfrm flipH="1">
              <a:off x="6433491" y="4741665"/>
              <a:ext cx="4171535" cy="80892"/>
              <a:chOff x="2272062" y="2596259"/>
              <a:chExt cx="4173708" cy="80934"/>
            </a:xfrm>
          </p:grpSpPr>
          <p:cxnSp>
            <p:nvCxnSpPr>
              <p:cNvPr id="82" name="直接连接符 8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83" name="矩形 8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latin typeface="Calibri" panose="020F0502020204030204"/>
                  <a:ea typeface="宋体" panose="02010600030101010101" pitchFamily="2" charset="-122"/>
                </a:endParaRPr>
              </a:p>
            </p:txBody>
          </p:sp>
        </p:grpSp>
      </p:grpSp>
      <p:grpSp>
        <p:nvGrpSpPr>
          <p:cNvPr id="89" name="组合 88"/>
          <p:cNvGrpSpPr/>
          <p:nvPr/>
        </p:nvGrpSpPr>
        <p:grpSpPr>
          <a:xfrm>
            <a:off x="5714354" y="5108509"/>
            <a:ext cx="4890672" cy="578865"/>
            <a:chOff x="5714354" y="5108509"/>
            <a:chExt cx="4890672" cy="578865"/>
          </a:xfrm>
        </p:grpSpPr>
        <p:grpSp>
          <p:nvGrpSpPr>
            <p:cNvPr id="90" name="组合 89"/>
            <p:cNvGrpSpPr/>
            <p:nvPr/>
          </p:nvGrpSpPr>
          <p:grpSpPr>
            <a:xfrm>
              <a:off x="5714354" y="5108509"/>
              <a:ext cx="4752975" cy="576262"/>
              <a:chOff x="4753236" y="5238489"/>
              <a:chExt cx="4752975" cy="576262"/>
            </a:xfrm>
          </p:grpSpPr>
          <p:grpSp>
            <p:nvGrpSpPr>
              <p:cNvPr id="94" name="组合 25"/>
              <p:cNvGrpSpPr>
                <a:grpSpLocks/>
              </p:cNvGrpSpPr>
              <p:nvPr/>
            </p:nvGrpSpPr>
            <p:grpSpPr bwMode="auto">
              <a:xfrm>
                <a:off x="4753236" y="5238489"/>
                <a:ext cx="576262" cy="576262"/>
                <a:chOff x="6170389" y="5747903"/>
                <a:chExt cx="576064" cy="576064"/>
              </a:xfrm>
            </p:grpSpPr>
            <p:sp>
              <p:nvSpPr>
                <p:cNvPr id="97" name="圆角矩形 14"/>
                <p:cNvSpPr>
                  <a:spLocks noChangeArrowheads="1"/>
                </p:cNvSpPr>
                <p:nvPr/>
              </p:nvSpPr>
              <p:spPr bwMode="auto">
                <a:xfrm>
                  <a:off x="6170389" y="5747903"/>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98" name="Freeform 28"/>
                <p:cNvSpPr>
                  <a:spLocks noEditPoints="1"/>
                </p:cNvSpPr>
                <p:nvPr/>
              </p:nvSpPr>
              <p:spPr bwMode="auto">
                <a:xfrm>
                  <a:off x="6293383" y="5910861"/>
                  <a:ext cx="295907" cy="250148"/>
                </a:xfrm>
                <a:custGeom>
                  <a:avLst/>
                  <a:gdLst>
                    <a:gd name="T0" fmla="*/ 2147483646 w 923"/>
                    <a:gd name="T1" fmla="*/ 0 h 771"/>
                    <a:gd name="T2" fmla="*/ 2147483646 w 923"/>
                    <a:gd name="T3" fmla="*/ 2147483646 h 771"/>
                    <a:gd name="T4" fmla="*/ 2147483646 w 923"/>
                    <a:gd name="T5" fmla="*/ 2147483646 h 771"/>
                    <a:gd name="T6" fmla="*/ 2147483646 w 923"/>
                    <a:gd name="T7" fmla="*/ 2147483646 h 771"/>
                    <a:gd name="T8" fmla="*/ 2147483646 w 923"/>
                    <a:gd name="T9" fmla="*/ 2147483646 h 771"/>
                    <a:gd name="T10" fmla="*/ 2147483646 w 923"/>
                    <a:gd name="T11" fmla="*/ 2147483646 h 771"/>
                    <a:gd name="T12" fmla="*/ 2147483646 w 923"/>
                    <a:gd name="T13" fmla="*/ 2147483646 h 771"/>
                    <a:gd name="T14" fmla="*/ 2147483646 w 923"/>
                    <a:gd name="T15" fmla="*/ 2147483646 h 771"/>
                    <a:gd name="T16" fmla="*/ 2147483646 w 923"/>
                    <a:gd name="T17" fmla="*/ 2147483646 h 771"/>
                    <a:gd name="T18" fmla="*/ 2147483646 w 923"/>
                    <a:gd name="T19" fmla="*/ 2147483646 h 771"/>
                    <a:gd name="T20" fmla="*/ 2147483646 w 923"/>
                    <a:gd name="T21" fmla="*/ 2147483646 h 771"/>
                    <a:gd name="T22" fmla="*/ 2147483646 w 923"/>
                    <a:gd name="T23" fmla="*/ 2147483646 h 771"/>
                    <a:gd name="T24" fmla="*/ 2147483646 w 923"/>
                    <a:gd name="T25" fmla="*/ 2147483646 h 771"/>
                    <a:gd name="T26" fmla="*/ 2147483646 w 923"/>
                    <a:gd name="T27" fmla="*/ 2147483646 h 771"/>
                    <a:gd name="T28" fmla="*/ 2147483646 w 923"/>
                    <a:gd name="T29" fmla="*/ 2147483646 h 771"/>
                    <a:gd name="T30" fmla="*/ 2147483646 w 923"/>
                    <a:gd name="T31" fmla="*/ 2147483646 h 771"/>
                    <a:gd name="T32" fmla="*/ 2147483646 w 923"/>
                    <a:gd name="T33" fmla="*/ 2147483646 h 771"/>
                    <a:gd name="T34" fmla="*/ 2147483646 w 923"/>
                    <a:gd name="T35" fmla="*/ 2147483646 h 771"/>
                    <a:gd name="T36" fmla="*/ 2147483646 w 923"/>
                    <a:gd name="T37" fmla="*/ 2147483646 h 771"/>
                    <a:gd name="T38" fmla="*/ 2147483646 w 923"/>
                    <a:gd name="T39" fmla="*/ 2147483646 h 771"/>
                    <a:gd name="T40" fmla="*/ 2147483646 w 923"/>
                    <a:gd name="T41" fmla="*/ 2147483646 h 771"/>
                    <a:gd name="T42" fmla="*/ 2147483646 w 923"/>
                    <a:gd name="T43" fmla="*/ 2147483646 h 771"/>
                    <a:gd name="T44" fmla="*/ 2147483646 w 923"/>
                    <a:gd name="T45" fmla="*/ 2147483646 h 771"/>
                    <a:gd name="T46" fmla="*/ 2147483646 w 923"/>
                    <a:gd name="T47" fmla="*/ 2147483646 h 771"/>
                    <a:gd name="T48" fmla="*/ 2147483646 w 923"/>
                    <a:gd name="T49" fmla="*/ 2147483646 h 771"/>
                    <a:gd name="T50" fmla="*/ 2147483646 w 923"/>
                    <a:gd name="T51" fmla="*/ 2147483646 h 771"/>
                    <a:gd name="T52" fmla="*/ 2147483646 w 923"/>
                    <a:gd name="T53" fmla="*/ 2147483646 h 771"/>
                    <a:gd name="T54" fmla="*/ 2147483646 w 923"/>
                    <a:gd name="T55" fmla="*/ 2147483646 h 771"/>
                    <a:gd name="T56" fmla="*/ 2147483646 w 923"/>
                    <a:gd name="T57" fmla="*/ 2147483646 h 771"/>
                    <a:gd name="T58" fmla="*/ 2147483646 w 923"/>
                    <a:gd name="T59" fmla="*/ 2147483646 h 771"/>
                    <a:gd name="T60" fmla="*/ 2147483646 w 923"/>
                    <a:gd name="T61" fmla="*/ 2147483646 h 771"/>
                    <a:gd name="T62" fmla="*/ 2147483646 w 923"/>
                    <a:gd name="T63" fmla="*/ 2147483646 h 771"/>
                    <a:gd name="T64" fmla="*/ 2147483646 w 923"/>
                    <a:gd name="T65" fmla="*/ 2147483646 h 771"/>
                    <a:gd name="T66" fmla="*/ 2147483646 w 923"/>
                    <a:gd name="T67" fmla="*/ 2147483646 h 771"/>
                    <a:gd name="T68" fmla="*/ 2147483646 w 923"/>
                    <a:gd name="T69" fmla="*/ 2147483646 h 771"/>
                    <a:gd name="T70" fmla="*/ 2147483646 w 923"/>
                    <a:gd name="T71" fmla="*/ 2147483646 h 771"/>
                    <a:gd name="T72" fmla="*/ 2147483646 w 923"/>
                    <a:gd name="T73" fmla="*/ 2147483646 h 771"/>
                    <a:gd name="T74" fmla="*/ 2147483646 w 923"/>
                    <a:gd name="T75" fmla="*/ 2147483646 h 771"/>
                    <a:gd name="T76" fmla="*/ 0 w 923"/>
                    <a:gd name="T77" fmla="*/ 2147483646 h 771"/>
                    <a:gd name="T78" fmla="*/ 2147483646 w 923"/>
                    <a:gd name="T79" fmla="*/ 2147483646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95" name="Rectangle 14"/>
              <p:cNvSpPr>
                <a:spLocks noChangeArrowheads="1"/>
              </p:cNvSpPr>
              <p:nvPr/>
            </p:nvSpPr>
            <p:spPr bwMode="auto">
              <a:xfrm>
                <a:off x="5581874" y="5405176"/>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5</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96" name="TextBox 59"/>
              <p:cNvSpPr txBox="1">
                <a:spLocks noChangeArrowheads="1"/>
              </p:cNvSpPr>
              <p:nvPr/>
            </p:nvSpPr>
            <p:spPr bwMode="auto">
              <a:xfrm>
                <a:off x="6566161" y="5309926"/>
                <a:ext cx="2940050"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i="0" dirty="0">
                    <a:solidFill>
                      <a:srgbClr val="0D0D0D"/>
                    </a:solidFill>
                    <a:effectLst/>
                    <a:latin typeface="Söhne"/>
                  </a:rPr>
                  <a:t>Conclusion</a:t>
                </a:r>
                <a:r>
                  <a:rPr lang="en-US" altLang="zh-CN" b="0" i="0" dirty="0">
                    <a:solidFill>
                      <a:srgbClr val="0D0D0D"/>
                    </a:solidFill>
                    <a:effectLst/>
                    <a:latin typeface="Söhne"/>
                  </a:rPr>
                  <a:t> </a:t>
                </a:r>
                <a:endParaRPr lang="zh-CN" altLang="en-US" b="1" dirty="0">
                  <a:solidFill>
                    <a:srgbClr val="313D51"/>
                  </a:solidFill>
                  <a:latin typeface="思源黑体" panose="020B0500000000000000" pitchFamily="34" charset="-122"/>
                  <a:ea typeface="思源黑体" panose="020B0500000000000000" pitchFamily="34" charset="-122"/>
                </a:endParaRPr>
              </a:p>
            </p:txBody>
          </p:sp>
        </p:grpSp>
        <p:grpSp>
          <p:nvGrpSpPr>
            <p:cNvPr id="91" name="组合 90"/>
            <p:cNvGrpSpPr/>
            <p:nvPr/>
          </p:nvGrpSpPr>
          <p:grpSpPr>
            <a:xfrm flipH="1">
              <a:off x="6433491" y="5606482"/>
              <a:ext cx="4171535" cy="80892"/>
              <a:chOff x="2272062" y="2596259"/>
              <a:chExt cx="4173708" cy="80934"/>
            </a:xfrm>
          </p:grpSpPr>
          <p:cxnSp>
            <p:nvCxnSpPr>
              <p:cNvPr id="92" name="直接连接符 9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93" name="矩形 9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latin typeface="Calibri" panose="020F0502020204030204"/>
                  <a:ea typeface="宋体" panose="02010600030101010101" pitchFamily="2" charset="-122"/>
                </a:endParaRPr>
              </a:p>
            </p:txBody>
          </p:sp>
        </p:grpSp>
      </p:grpSp>
      <p:sp>
        <p:nvSpPr>
          <p:cNvPr id="2" name="文本框 1"/>
          <p:cNvSpPr txBox="1"/>
          <p:nvPr/>
        </p:nvSpPr>
        <p:spPr>
          <a:xfrm>
            <a:off x="7384026" y="827314"/>
            <a:ext cx="3144637"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Tree>
    <p:extLst>
      <p:ext uri="{BB962C8B-B14F-4D97-AF65-F5344CB8AC3E}">
        <p14:creationId xmlns:p14="http://schemas.microsoft.com/office/powerpoint/2010/main" val="3332412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0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40000">
                                          <p:cBhvr additive="base">
                                            <p:cTn id="7" dur="1000" fill="hold"/>
                                            <p:tgtEl>
                                              <p:spTgt spid="54"/>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14:presetBounceEnd="40000">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14:bounceEnd="40000">
                                          <p:cBhvr additive="base">
                                            <p:cTn id="11" dur="100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1+#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500" fill="hold"/>
                                            <p:tgtEl>
                                              <p:spTgt spid="69"/>
                                            </p:tgtEl>
                                            <p:attrNameLst>
                                              <p:attrName>ppt_x</p:attrName>
                                            </p:attrNameLst>
                                          </p:cBhvr>
                                          <p:tavLst>
                                            <p:tav tm="0">
                                              <p:val>
                                                <p:strVal val="1+#ppt_w/2"/>
                                              </p:val>
                                            </p:tav>
                                            <p:tav tm="100000">
                                              <p:val>
                                                <p:strVal val="#ppt_x"/>
                                              </p:val>
                                            </p:tav>
                                          </p:tavLst>
                                        </p:anim>
                                        <p:anim calcmode="lin" valueType="num">
                                          <p:cBhvr additive="base">
                                            <p:cTn id="27" dur="500" fill="hold"/>
                                            <p:tgtEl>
                                              <p:spTgt spid="6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1+#ppt_w/2"/>
                                              </p:val>
                                            </p:tav>
                                            <p:tav tm="100000">
                                              <p:val>
                                                <p:strVal val="#ppt_x"/>
                                              </p:val>
                                            </p:tav>
                                          </p:tavLst>
                                        </p:anim>
                                        <p:anim calcmode="lin" valueType="num">
                                          <p:cBhvr additive="base">
                                            <p:cTn id="32" dur="500" fill="hold"/>
                                            <p:tgtEl>
                                              <p:spTgt spid="7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89"/>
                                            </p:tgtEl>
                                            <p:attrNameLst>
                                              <p:attrName>style.visibility</p:attrName>
                                            </p:attrNameLst>
                                          </p:cBhvr>
                                          <p:to>
                                            <p:strVal val="visible"/>
                                          </p:to>
                                        </p:set>
                                        <p:anim calcmode="lin" valueType="num">
                                          <p:cBhvr additive="base">
                                            <p:cTn id="36" dur="500" fill="hold"/>
                                            <p:tgtEl>
                                              <p:spTgt spid="89"/>
                                            </p:tgtEl>
                                            <p:attrNameLst>
                                              <p:attrName>ppt_x</p:attrName>
                                            </p:attrNameLst>
                                          </p:cBhvr>
                                          <p:tavLst>
                                            <p:tav tm="0">
                                              <p:val>
                                                <p:strVal val="1+#ppt_w/2"/>
                                              </p:val>
                                            </p:tav>
                                            <p:tav tm="100000">
                                              <p:val>
                                                <p:strVal val="#ppt_x"/>
                                              </p:val>
                                            </p:tav>
                                          </p:tavLst>
                                        </p:anim>
                                        <p:anim calcmode="lin" valueType="num">
                                          <p:cBhvr additive="base">
                                            <p:cTn id="37"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1+#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500" fill="hold"/>
                                            <p:tgtEl>
                                              <p:spTgt spid="69"/>
                                            </p:tgtEl>
                                            <p:attrNameLst>
                                              <p:attrName>ppt_x</p:attrName>
                                            </p:attrNameLst>
                                          </p:cBhvr>
                                          <p:tavLst>
                                            <p:tav tm="0">
                                              <p:val>
                                                <p:strVal val="1+#ppt_w/2"/>
                                              </p:val>
                                            </p:tav>
                                            <p:tav tm="100000">
                                              <p:val>
                                                <p:strVal val="#ppt_x"/>
                                              </p:val>
                                            </p:tav>
                                          </p:tavLst>
                                        </p:anim>
                                        <p:anim calcmode="lin" valueType="num">
                                          <p:cBhvr additive="base">
                                            <p:cTn id="27" dur="500" fill="hold"/>
                                            <p:tgtEl>
                                              <p:spTgt spid="6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1+#ppt_w/2"/>
                                              </p:val>
                                            </p:tav>
                                            <p:tav tm="100000">
                                              <p:val>
                                                <p:strVal val="#ppt_x"/>
                                              </p:val>
                                            </p:tav>
                                          </p:tavLst>
                                        </p:anim>
                                        <p:anim calcmode="lin" valueType="num">
                                          <p:cBhvr additive="base">
                                            <p:cTn id="32" dur="500" fill="hold"/>
                                            <p:tgtEl>
                                              <p:spTgt spid="7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89"/>
                                            </p:tgtEl>
                                            <p:attrNameLst>
                                              <p:attrName>style.visibility</p:attrName>
                                            </p:attrNameLst>
                                          </p:cBhvr>
                                          <p:to>
                                            <p:strVal val="visible"/>
                                          </p:to>
                                        </p:set>
                                        <p:anim calcmode="lin" valueType="num">
                                          <p:cBhvr additive="base">
                                            <p:cTn id="36" dur="500" fill="hold"/>
                                            <p:tgtEl>
                                              <p:spTgt spid="89"/>
                                            </p:tgtEl>
                                            <p:attrNameLst>
                                              <p:attrName>ppt_x</p:attrName>
                                            </p:attrNameLst>
                                          </p:cBhvr>
                                          <p:tavLst>
                                            <p:tav tm="0">
                                              <p:val>
                                                <p:strVal val="1+#ppt_w/2"/>
                                              </p:val>
                                            </p:tav>
                                            <p:tav tm="100000">
                                              <p:val>
                                                <p:strVal val="#ppt_x"/>
                                              </p:val>
                                            </p:tav>
                                          </p:tavLst>
                                        </p:anim>
                                        <p:anim calcmode="lin" valueType="num">
                                          <p:cBhvr additive="base">
                                            <p:cTn id="37"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4" name="文本框 23"/>
          <p:cNvSpPr txBox="1"/>
          <p:nvPr/>
        </p:nvSpPr>
        <p:spPr>
          <a:xfrm>
            <a:off x="2866967" y="2443843"/>
            <a:ext cx="168026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05</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11483" y="2716242"/>
            <a:ext cx="4238307" cy="847540"/>
          </a:xfrm>
          <a:prstGeom prst="rect">
            <a:avLst/>
          </a:prstGeom>
          <a:noFill/>
        </p:spPr>
        <p:txBody>
          <a:bodyPr wrap="square" rtlCol="0">
            <a:spAutoFit/>
            <a:scene3d>
              <a:camera prst="orthographicFront"/>
              <a:lightRig rig="threePt" dir="t"/>
            </a:scene3d>
            <a:sp3d contourW="12700"/>
          </a:bodyPr>
          <a:lstStyle/>
          <a:p>
            <a:pPr fontAlgn="base">
              <a:lnSpc>
                <a:spcPct val="120000"/>
              </a:lnSpc>
              <a:spcBef>
                <a:spcPct val="0"/>
              </a:spcBef>
              <a:spcAft>
                <a:spcPct val="0"/>
              </a:spcAft>
              <a:buFontTx/>
              <a:buNone/>
            </a:pPr>
            <a:r>
              <a:rPr lang="en-US" altLang="zh-CN" sz="4400" b="1" dirty="0">
                <a:solidFill>
                  <a:schemeClr val="bg1"/>
                </a:solidFill>
                <a:latin typeface="Söhne"/>
              </a:rPr>
              <a:t>Conclusion</a:t>
            </a:r>
            <a:r>
              <a:rPr lang="en-US" altLang="zh-CN" sz="4400" dirty="0">
                <a:solidFill>
                  <a:schemeClr val="bg1"/>
                </a:solidFill>
                <a:latin typeface="Söhne"/>
              </a:rPr>
              <a:t> </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32645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19"/>
          <p:cNvSpPr/>
          <p:nvPr/>
        </p:nvSpPr>
        <p:spPr>
          <a:xfrm>
            <a:off x="408053" y="5360066"/>
            <a:ext cx="11380902" cy="1039284"/>
          </a:xfrm>
          <a:custGeom>
            <a:avLst/>
            <a:gdLst>
              <a:gd name="connsiteX0" fmla="*/ 9607934 w 12192000"/>
              <a:gd name="connsiteY0" fmla="*/ 66 h 1483188"/>
              <a:gd name="connsiteX1" fmla="*/ 12184800 w 12192000"/>
              <a:gd name="connsiteY1" fmla="*/ 261382 h 1483188"/>
              <a:gd name="connsiteX2" fmla="*/ 12192000 w 12192000"/>
              <a:gd name="connsiteY2" fmla="*/ 263784 h 1483188"/>
              <a:gd name="connsiteX3" fmla="*/ 12192000 w 12192000"/>
              <a:gd name="connsiteY3" fmla="*/ 400757 h 1483188"/>
              <a:gd name="connsiteX4" fmla="*/ 12192000 w 12192000"/>
              <a:gd name="connsiteY4" fmla="*/ 1346215 h 1483188"/>
              <a:gd name="connsiteX5" fmla="*/ 12192000 w 12192000"/>
              <a:gd name="connsiteY5" fmla="*/ 1483188 h 1483188"/>
              <a:gd name="connsiteX6" fmla="*/ 0 w 12192000"/>
              <a:gd name="connsiteY6" fmla="*/ 1483188 h 1483188"/>
              <a:gd name="connsiteX7" fmla="*/ 0 w 12192000"/>
              <a:gd name="connsiteY7" fmla="*/ 1346215 h 1483188"/>
              <a:gd name="connsiteX8" fmla="*/ 0 w 12192000"/>
              <a:gd name="connsiteY8" fmla="*/ 401283 h 1483188"/>
              <a:gd name="connsiteX9" fmla="*/ 0 w 12192000"/>
              <a:gd name="connsiteY9" fmla="*/ 264310 h 1483188"/>
              <a:gd name="connsiteX10" fmla="*/ 3544 w 12192000"/>
              <a:gd name="connsiteY10" fmla="*/ 264310 h 1483188"/>
              <a:gd name="connsiteX11" fmla="*/ 15249 w 12192000"/>
              <a:gd name="connsiteY11" fmla="*/ 261382 h 1483188"/>
              <a:gd name="connsiteX12" fmla="*/ 3030950 w 12192000"/>
              <a:gd name="connsiteY12" fmla="*/ 13403 h 1483188"/>
              <a:gd name="connsiteX13" fmla="*/ 5985651 w 12192000"/>
              <a:gd name="connsiteY13" fmla="*/ 997687 h 1483188"/>
              <a:gd name="connsiteX14" fmla="*/ 6096212 w 12192000"/>
              <a:gd name="connsiteY14" fmla="*/ 1123584 h 1483188"/>
              <a:gd name="connsiteX15" fmla="*/ 6210588 w 12192000"/>
              <a:gd name="connsiteY15" fmla="*/ 1001502 h 1483188"/>
              <a:gd name="connsiteX16" fmla="*/ 9119537 w 12192000"/>
              <a:gd name="connsiteY16" fmla="*/ 9589 h 1483188"/>
              <a:gd name="connsiteX17" fmla="*/ 9607934 w 12192000"/>
              <a:gd name="connsiteY17" fmla="*/ 66 h 148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1483188">
                <a:moveTo>
                  <a:pt x="9607934" y="66"/>
                </a:moveTo>
                <a:cubicBezTo>
                  <a:pt x="10736163" y="3926"/>
                  <a:pt x="11761135" y="177928"/>
                  <a:pt x="12184800" y="261382"/>
                </a:cubicBezTo>
                <a:lnTo>
                  <a:pt x="12192000" y="263784"/>
                </a:lnTo>
                <a:lnTo>
                  <a:pt x="12192000" y="400757"/>
                </a:lnTo>
                <a:lnTo>
                  <a:pt x="12192000" y="1346215"/>
                </a:lnTo>
                <a:lnTo>
                  <a:pt x="12192000" y="1483188"/>
                </a:lnTo>
                <a:lnTo>
                  <a:pt x="0" y="1483188"/>
                </a:lnTo>
                <a:lnTo>
                  <a:pt x="0" y="1346215"/>
                </a:lnTo>
                <a:lnTo>
                  <a:pt x="0" y="401283"/>
                </a:lnTo>
                <a:lnTo>
                  <a:pt x="0" y="264310"/>
                </a:lnTo>
                <a:lnTo>
                  <a:pt x="3544" y="264310"/>
                </a:lnTo>
                <a:lnTo>
                  <a:pt x="15249" y="261382"/>
                </a:lnTo>
                <a:cubicBezTo>
                  <a:pt x="686251" y="116410"/>
                  <a:pt x="1879569" y="-32376"/>
                  <a:pt x="3030950" y="13403"/>
                </a:cubicBezTo>
                <a:cubicBezTo>
                  <a:pt x="4441583" y="70630"/>
                  <a:pt x="5463335" y="413984"/>
                  <a:pt x="5985651" y="997687"/>
                </a:cubicBezTo>
                <a:cubicBezTo>
                  <a:pt x="5985651" y="997687"/>
                  <a:pt x="5985651" y="997687"/>
                  <a:pt x="6096212" y="1123584"/>
                </a:cubicBezTo>
                <a:cubicBezTo>
                  <a:pt x="6096212" y="1123584"/>
                  <a:pt x="6096212" y="1123584"/>
                  <a:pt x="6210588" y="1001502"/>
                </a:cubicBezTo>
                <a:cubicBezTo>
                  <a:pt x="6763404" y="402540"/>
                  <a:pt x="7743220" y="70630"/>
                  <a:pt x="9119537" y="9589"/>
                </a:cubicBezTo>
                <a:cubicBezTo>
                  <a:pt x="9283475" y="2436"/>
                  <a:pt x="9446758" y="-485"/>
                  <a:pt x="9607934" y="66"/>
                </a:cubicBezTo>
                <a:close/>
              </a:path>
            </a:pathLst>
          </a:cu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3" name="任意多边形 12"/>
          <p:cNvSpPr>
            <a:spLocks/>
          </p:cNvSpPr>
          <p:nvPr/>
        </p:nvSpPr>
        <p:spPr bwMode="auto">
          <a:xfrm>
            <a:off x="400833" y="5043243"/>
            <a:ext cx="11398685" cy="990535"/>
          </a:xfrm>
          <a:custGeom>
            <a:avLst/>
            <a:gdLst>
              <a:gd name="connsiteX0" fmla="*/ 9264639 w 12192000"/>
              <a:gd name="connsiteY0" fmla="*/ 61 h 1282010"/>
              <a:gd name="connsiteX1" fmla="*/ 11620714 w 12192000"/>
              <a:gd name="connsiteY1" fmla="*/ 237949 h 1282010"/>
              <a:gd name="connsiteX2" fmla="*/ 12192000 w 12192000"/>
              <a:gd name="connsiteY2" fmla="*/ 237949 h 1282010"/>
              <a:gd name="connsiteX3" fmla="*/ 12192000 w 12192000"/>
              <a:gd name="connsiteY3" fmla="*/ 511801 h 1282010"/>
              <a:gd name="connsiteX4" fmla="*/ 11593347 w 12192000"/>
              <a:gd name="connsiteY4" fmla="*/ 511801 h 1282010"/>
              <a:gd name="connsiteX5" fmla="*/ 11583084 w 12192000"/>
              <a:gd name="connsiteY5" fmla="*/ 508378 h 1282010"/>
              <a:gd name="connsiteX6" fmla="*/ 8832700 w 12192000"/>
              <a:gd name="connsiteY6" fmla="*/ 282450 h 1282010"/>
              <a:gd name="connsiteX7" fmla="*/ 6222573 w 12192000"/>
              <a:gd name="connsiteY7" fmla="*/ 1172469 h 1282010"/>
              <a:gd name="connsiteX8" fmla="*/ 6119946 w 12192000"/>
              <a:gd name="connsiteY8" fmla="*/ 1282010 h 1282010"/>
              <a:gd name="connsiteX9" fmla="*/ 6020741 w 12192000"/>
              <a:gd name="connsiteY9" fmla="*/ 1169046 h 1282010"/>
              <a:gd name="connsiteX10" fmla="*/ 3369563 w 12192000"/>
              <a:gd name="connsiteY10" fmla="*/ 285873 h 1282010"/>
              <a:gd name="connsiteX11" fmla="*/ 663650 w 12192000"/>
              <a:gd name="connsiteY11" fmla="*/ 508378 h 1282010"/>
              <a:gd name="connsiteX12" fmla="*/ 653148 w 12192000"/>
              <a:gd name="connsiteY12" fmla="*/ 511005 h 1282010"/>
              <a:gd name="connsiteX13" fmla="*/ 0 w 12192000"/>
              <a:gd name="connsiteY13" fmla="*/ 511005 h 1282010"/>
              <a:gd name="connsiteX14" fmla="*/ 0 w 12192000"/>
              <a:gd name="connsiteY14" fmla="*/ 508808 h 1282010"/>
              <a:gd name="connsiteX15" fmla="*/ 0 w 12192000"/>
              <a:gd name="connsiteY15" fmla="*/ 237949 h 1282010"/>
              <a:gd name="connsiteX16" fmla="*/ 619179 w 12192000"/>
              <a:gd name="connsiteY16" fmla="*/ 237949 h 1282010"/>
              <a:gd name="connsiteX17" fmla="*/ 3379825 w 12192000"/>
              <a:gd name="connsiteY17" fmla="*/ 12022 h 1282010"/>
              <a:gd name="connsiteX18" fmla="*/ 4977374 w 12192000"/>
              <a:gd name="connsiteY18" fmla="*/ 258488 h 1282010"/>
              <a:gd name="connsiteX19" fmla="*/ 6123367 w 12192000"/>
              <a:gd name="connsiteY19" fmla="*/ 881501 h 1282010"/>
              <a:gd name="connsiteX20" fmla="*/ 8819017 w 12192000"/>
              <a:gd name="connsiteY20" fmla="*/ 8598 h 1282010"/>
              <a:gd name="connsiteX21" fmla="*/ 9264639 w 12192000"/>
              <a:gd name="connsiteY21" fmla="*/ 61 h 1282010"/>
              <a:gd name="connsiteX0" fmla="*/ 6123367 w 12192000"/>
              <a:gd name="connsiteY0" fmla="*/ 881501 h 1282010"/>
              <a:gd name="connsiteX1" fmla="*/ 8819017 w 12192000"/>
              <a:gd name="connsiteY1" fmla="*/ 8598 h 1282010"/>
              <a:gd name="connsiteX2" fmla="*/ 9264639 w 12192000"/>
              <a:gd name="connsiteY2" fmla="*/ 61 h 1282010"/>
              <a:gd name="connsiteX3" fmla="*/ 11620714 w 12192000"/>
              <a:gd name="connsiteY3" fmla="*/ 237949 h 1282010"/>
              <a:gd name="connsiteX4" fmla="*/ 12192000 w 12192000"/>
              <a:gd name="connsiteY4" fmla="*/ 237949 h 1282010"/>
              <a:gd name="connsiteX5" fmla="*/ 12192000 w 12192000"/>
              <a:gd name="connsiteY5" fmla="*/ 511801 h 1282010"/>
              <a:gd name="connsiteX6" fmla="*/ 11593347 w 12192000"/>
              <a:gd name="connsiteY6" fmla="*/ 511801 h 1282010"/>
              <a:gd name="connsiteX7" fmla="*/ 11583084 w 12192000"/>
              <a:gd name="connsiteY7" fmla="*/ 508378 h 1282010"/>
              <a:gd name="connsiteX8" fmla="*/ 8832700 w 12192000"/>
              <a:gd name="connsiteY8" fmla="*/ 282450 h 1282010"/>
              <a:gd name="connsiteX9" fmla="*/ 6222573 w 12192000"/>
              <a:gd name="connsiteY9" fmla="*/ 1172469 h 1282010"/>
              <a:gd name="connsiteX10" fmla="*/ 6119946 w 12192000"/>
              <a:gd name="connsiteY10" fmla="*/ 1282010 h 1282010"/>
              <a:gd name="connsiteX11" fmla="*/ 6020741 w 12192000"/>
              <a:gd name="connsiteY11" fmla="*/ 1169046 h 1282010"/>
              <a:gd name="connsiteX12" fmla="*/ 3369563 w 12192000"/>
              <a:gd name="connsiteY12" fmla="*/ 285873 h 1282010"/>
              <a:gd name="connsiteX13" fmla="*/ 663650 w 12192000"/>
              <a:gd name="connsiteY13" fmla="*/ 508378 h 1282010"/>
              <a:gd name="connsiteX14" fmla="*/ 653148 w 12192000"/>
              <a:gd name="connsiteY14" fmla="*/ 511005 h 1282010"/>
              <a:gd name="connsiteX15" fmla="*/ 0 w 12192000"/>
              <a:gd name="connsiteY15" fmla="*/ 511005 h 1282010"/>
              <a:gd name="connsiteX16" fmla="*/ 0 w 12192000"/>
              <a:gd name="connsiteY16" fmla="*/ 508808 h 1282010"/>
              <a:gd name="connsiteX17" fmla="*/ 0 w 12192000"/>
              <a:gd name="connsiteY17" fmla="*/ 237949 h 1282010"/>
              <a:gd name="connsiteX18" fmla="*/ 619179 w 12192000"/>
              <a:gd name="connsiteY18" fmla="*/ 237949 h 1282010"/>
              <a:gd name="connsiteX19" fmla="*/ 3379825 w 12192000"/>
              <a:gd name="connsiteY19" fmla="*/ 12022 h 1282010"/>
              <a:gd name="connsiteX20" fmla="*/ 4977374 w 12192000"/>
              <a:gd name="connsiteY20" fmla="*/ 258488 h 1282010"/>
              <a:gd name="connsiteX21" fmla="*/ 6214807 w 12192000"/>
              <a:gd name="connsiteY21" fmla="*/ 972941 h 1282010"/>
              <a:gd name="connsiteX0" fmla="*/ 6123367 w 12192000"/>
              <a:gd name="connsiteY0" fmla="*/ 881501 h 1282010"/>
              <a:gd name="connsiteX1" fmla="*/ 8819017 w 12192000"/>
              <a:gd name="connsiteY1" fmla="*/ 8598 h 1282010"/>
              <a:gd name="connsiteX2" fmla="*/ 9264639 w 12192000"/>
              <a:gd name="connsiteY2" fmla="*/ 61 h 1282010"/>
              <a:gd name="connsiteX3" fmla="*/ 11620714 w 12192000"/>
              <a:gd name="connsiteY3" fmla="*/ 237949 h 1282010"/>
              <a:gd name="connsiteX4" fmla="*/ 12192000 w 12192000"/>
              <a:gd name="connsiteY4" fmla="*/ 237949 h 1282010"/>
              <a:gd name="connsiteX5" fmla="*/ 12192000 w 12192000"/>
              <a:gd name="connsiteY5" fmla="*/ 511801 h 1282010"/>
              <a:gd name="connsiteX6" fmla="*/ 11593347 w 12192000"/>
              <a:gd name="connsiteY6" fmla="*/ 511801 h 1282010"/>
              <a:gd name="connsiteX7" fmla="*/ 11583084 w 12192000"/>
              <a:gd name="connsiteY7" fmla="*/ 508378 h 1282010"/>
              <a:gd name="connsiteX8" fmla="*/ 8832700 w 12192000"/>
              <a:gd name="connsiteY8" fmla="*/ 282450 h 1282010"/>
              <a:gd name="connsiteX9" fmla="*/ 6222573 w 12192000"/>
              <a:gd name="connsiteY9" fmla="*/ 1172469 h 1282010"/>
              <a:gd name="connsiteX10" fmla="*/ 6119946 w 12192000"/>
              <a:gd name="connsiteY10" fmla="*/ 1282010 h 1282010"/>
              <a:gd name="connsiteX11" fmla="*/ 6020741 w 12192000"/>
              <a:gd name="connsiteY11" fmla="*/ 1169046 h 1282010"/>
              <a:gd name="connsiteX12" fmla="*/ 3369563 w 12192000"/>
              <a:gd name="connsiteY12" fmla="*/ 285873 h 1282010"/>
              <a:gd name="connsiteX13" fmla="*/ 663650 w 12192000"/>
              <a:gd name="connsiteY13" fmla="*/ 508378 h 1282010"/>
              <a:gd name="connsiteX14" fmla="*/ 653148 w 12192000"/>
              <a:gd name="connsiteY14" fmla="*/ 511005 h 1282010"/>
              <a:gd name="connsiteX15" fmla="*/ 0 w 12192000"/>
              <a:gd name="connsiteY15" fmla="*/ 511005 h 1282010"/>
              <a:gd name="connsiteX16" fmla="*/ 0 w 12192000"/>
              <a:gd name="connsiteY16" fmla="*/ 508808 h 1282010"/>
              <a:gd name="connsiteX17" fmla="*/ 0 w 12192000"/>
              <a:gd name="connsiteY17" fmla="*/ 237949 h 1282010"/>
              <a:gd name="connsiteX18" fmla="*/ 619179 w 12192000"/>
              <a:gd name="connsiteY18" fmla="*/ 237949 h 1282010"/>
              <a:gd name="connsiteX19" fmla="*/ 3379825 w 12192000"/>
              <a:gd name="connsiteY19" fmla="*/ 12022 h 1282010"/>
              <a:gd name="connsiteX20" fmla="*/ 4977374 w 12192000"/>
              <a:gd name="connsiteY20" fmla="*/ 258488 h 1282010"/>
              <a:gd name="connsiteX21" fmla="*/ 6214807 w 12192000"/>
              <a:gd name="connsiteY21" fmla="*/ 972941 h 1282010"/>
              <a:gd name="connsiteX0" fmla="*/ 8819017 w 12192000"/>
              <a:gd name="connsiteY0" fmla="*/ 8598 h 1282010"/>
              <a:gd name="connsiteX1" fmla="*/ 9264639 w 12192000"/>
              <a:gd name="connsiteY1" fmla="*/ 61 h 1282010"/>
              <a:gd name="connsiteX2" fmla="*/ 11620714 w 12192000"/>
              <a:gd name="connsiteY2" fmla="*/ 237949 h 1282010"/>
              <a:gd name="connsiteX3" fmla="*/ 12192000 w 12192000"/>
              <a:gd name="connsiteY3" fmla="*/ 237949 h 1282010"/>
              <a:gd name="connsiteX4" fmla="*/ 12192000 w 12192000"/>
              <a:gd name="connsiteY4" fmla="*/ 511801 h 1282010"/>
              <a:gd name="connsiteX5" fmla="*/ 11593347 w 12192000"/>
              <a:gd name="connsiteY5" fmla="*/ 511801 h 1282010"/>
              <a:gd name="connsiteX6" fmla="*/ 11583084 w 12192000"/>
              <a:gd name="connsiteY6" fmla="*/ 508378 h 1282010"/>
              <a:gd name="connsiteX7" fmla="*/ 8832700 w 12192000"/>
              <a:gd name="connsiteY7" fmla="*/ 282450 h 1282010"/>
              <a:gd name="connsiteX8" fmla="*/ 6222573 w 12192000"/>
              <a:gd name="connsiteY8" fmla="*/ 1172469 h 1282010"/>
              <a:gd name="connsiteX9" fmla="*/ 6119946 w 12192000"/>
              <a:gd name="connsiteY9" fmla="*/ 1282010 h 1282010"/>
              <a:gd name="connsiteX10" fmla="*/ 6020741 w 12192000"/>
              <a:gd name="connsiteY10" fmla="*/ 1169046 h 1282010"/>
              <a:gd name="connsiteX11" fmla="*/ 3369563 w 12192000"/>
              <a:gd name="connsiteY11" fmla="*/ 285873 h 1282010"/>
              <a:gd name="connsiteX12" fmla="*/ 663650 w 12192000"/>
              <a:gd name="connsiteY12" fmla="*/ 508378 h 1282010"/>
              <a:gd name="connsiteX13" fmla="*/ 653148 w 12192000"/>
              <a:gd name="connsiteY13" fmla="*/ 511005 h 1282010"/>
              <a:gd name="connsiteX14" fmla="*/ 0 w 12192000"/>
              <a:gd name="connsiteY14" fmla="*/ 511005 h 1282010"/>
              <a:gd name="connsiteX15" fmla="*/ 0 w 12192000"/>
              <a:gd name="connsiteY15" fmla="*/ 508808 h 1282010"/>
              <a:gd name="connsiteX16" fmla="*/ 0 w 12192000"/>
              <a:gd name="connsiteY16" fmla="*/ 237949 h 1282010"/>
              <a:gd name="connsiteX17" fmla="*/ 619179 w 12192000"/>
              <a:gd name="connsiteY17" fmla="*/ 237949 h 1282010"/>
              <a:gd name="connsiteX18" fmla="*/ 3379825 w 12192000"/>
              <a:gd name="connsiteY18" fmla="*/ 12022 h 1282010"/>
              <a:gd name="connsiteX19" fmla="*/ 4977374 w 12192000"/>
              <a:gd name="connsiteY19" fmla="*/ 258488 h 1282010"/>
              <a:gd name="connsiteX20" fmla="*/ 6214807 w 12192000"/>
              <a:gd name="connsiteY20" fmla="*/ 972941 h 1282010"/>
              <a:gd name="connsiteX0" fmla="*/ 8819017 w 12192000"/>
              <a:gd name="connsiteY0" fmla="*/ 32989 h 1306401"/>
              <a:gd name="connsiteX1" fmla="*/ 9264639 w 12192000"/>
              <a:gd name="connsiteY1" fmla="*/ 24452 h 1306401"/>
              <a:gd name="connsiteX2" fmla="*/ 11620714 w 12192000"/>
              <a:gd name="connsiteY2" fmla="*/ 262340 h 1306401"/>
              <a:gd name="connsiteX3" fmla="*/ 12192000 w 12192000"/>
              <a:gd name="connsiteY3" fmla="*/ 262340 h 1306401"/>
              <a:gd name="connsiteX4" fmla="*/ 12192000 w 12192000"/>
              <a:gd name="connsiteY4" fmla="*/ 536192 h 1306401"/>
              <a:gd name="connsiteX5" fmla="*/ 11593347 w 12192000"/>
              <a:gd name="connsiteY5" fmla="*/ 536192 h 1306401"/>
              <a:gd name="connsiteX6" fmla="*/ 11583084 w 12192000"/>
              <a:gd name="connsiteY6" fmla="*/ 532769 h 1306401"/>
              <a:gd name="connsiteX7" fmla="*/ 8832700 w 12192000"/>
              <a:gd name="connsiteY7" fmla="*/ 306841 h 1306401"/>
              <a:gd name="connsiteX8" fmla="*/ 6222573 w 12192000"/>
              <a:gd name="connsiteY8" fmla="*/ 1196860 h 1306401"/>
              <a:gd name="connsiteX9" fmla="*/ 6119946 w 12192000"/>
              <a:gd name="connsiteY9" fmla="*/ 1306401 h 1306401"/>
              <a:gd name="connsiteX10" fmla="*/ 6020741 w 12192000"/>
              <a:gd name="connsiteY10" fmla="*/ 1193437 h 1306401"/>
              <a:gd name="connsiteX11" fmla="*/ 3369563 w 12192000"/>
              <a:gd name="connsiteY11" fmla="*/ 310264 h 1306401"/>
              <a:gd name="connsiteX12" fmla="*/ 663650 w 12192000"/>
              <a:gd name="connsiteY12" fmla="*/ 532769 h 1306401"/>
              <a:gd name="connsiteX13" fmla="*/ 653148 w 12192000"/>
              <a:gd name="connsiteY13" fmla="*/ 535396 h 1306401"/>
              <a:gd name="connsiteX14" fmla="*/ 0 w 12192000"/>
              <a:gd name="connsiteY14" fmla="*/ 535396 h 1306401"/>
              <a:gd name="connsiteX15" fmla="*/ 0 w 12192000"/>
              <a:gd name="connsiteY15" fmla="*/ 533199 h 1306401"/>
              <a:gd name="connsiteX16" fmla="*/ 0 w 12192000"/>
              <a:gd name="connsiteY16" fmla="*/ 262340 h 1306401"/>
              <a:gd name="connsiteX17" fmla="*/ 619179 w 12192000"/>
              <a:gd name="connsiteY17" fmla="*/ 262340 h 1306401"/>
              <a:gd name="connsiteX18" fmla="*/ 3379825 w 12192000"/>
              <a:gd name="connsiteY18" fmla="*/ 36413 h 1306401"/>
              <a:gd name="connsiteX19" fmla="*/ 6214807 w 12192000"/>
              <a:gd name="connsiteY19" fmla="*/ 997332 h 1306401"/>
              <a:gd name="connsiteX0" fmla="*/ 8819017 w 12192000"/>
              <a:gd name="connsiteY0" fmla="*/ 32989 h 1306401"/>
              <a:gd name="connsiteX1" fmla="*/ 9264639 w 12192000"/>
              <a:gd name="connsiteY1" fmla="*/ 24452 h 1306401"/>
              <a:gd name="connsiteX2" fmla="*/ 11620714 w 12192000"/>
              <a:gd name="connsiteY2" fmla="*/ 262340 h 1306401"/>
              <a:gd name="connsiteX3" fmla="*/ 12192000 w 12192000"/>
              <a:gd name="connsiteY3" fmla="*/ 262340 h 1306401"/>
              <a:gd name="connsiteX4" fmla="*/ 12192000 w 12192000"/>
              <a:gd name="connsiteY4" fmla="*/ 536192 h 1306401"/>
              <a:gd name="connsiteX5" fmla="*/ 11593347 w 12192000"/>
              <a:gd name="connsiteY5" fmla="*/ 536192 h 1306401"/>
              <a:gd name="connsiteX6" fmla="*/ 11583084 w 12192000"/>
              <a:gd name="connsiteY6" fmla="*/ 532769 h 1306401"/>
              <a:gd name="connsiteX7" fmla="*/ 8832700 w 12192000"/>
              <a:gd name="connsiteY7" fmla="*/ 306841 h 1306401"/>
              <a:gd name="connsiteX8" fmla="*/ 6222573 w 12192000"/>
              <a:gd name="connsiteY8" fmla="*/ 1196860 h 1306401"/>
              <a:gd name="connsiteX9" fmla="*/ 6119946 w 12192000"/>
              <a:gd name="connsiteY9" fmla="*/ 1306401 h 1306401"/>
              <a:gd name="connsiteX10" fmla="*/ 6020741 w 12192000"/>
              <a:gd name="connsiteY10" fmla="*/ 1193437 h 1306401"/>
              <a:gd name="connsiteX11" fmla="*/ 3369563 w 12192000"/>
              <a:gd name="connsiteY11" fmla="*/ 310264 h 1306401"/>
              <a:gd name="connsiteX12" fmla="*/ 663650 w 12192000"/>
              <a:gd name="connsiteY12" fmla="*/ 532769 h 1306401"/>
              <a:gd name="connsiteX13" fmla="*/ 653148 w 12192000"/>
              <a:gd name="connsiteY13" fmla="*/ 535396 h 1306401"/>
              <a:gd name="connsiteX14" fmla="*/ 0 w 12192000"/>
              <a:gd name="connsiteY14" fmla="*/ 535396 h 1306401"/>
              <a:gd name="connsiteX15" fmla="*/ 0 w 12192000"/>
              <a:gd name="connsiteY15" fmla="*/ 533199 h 1306401"/>
              <a:gd name="connsiteX16" fmla="*/ 0 w 12192000"/>
              <a:gd name="connsiteY16" fmla="*/ 262340 h 1306401"/>
              <a:gd name="connsiteX17" fmla="*/ 619179 w 12192000"/>
              <a:gd name="connsiteY17" fmla="*/ 262340 h 1306401"/>
              <a:gd name="connsiteX18" fmla="*/ 3379825 w 12192000"/>
              <a:gd name="connsiteY18" fmla="*/ 36413 h 1306401"/>
              <a:gd name="connsiteX0" fmla="*/ 8819017 w 12192000"/>
              <a:gd name="connsiteY0" fmla="*/ 8598 h 1282010"/>
              <a:gd name="connsiteX1" fmla="*/ 9264639 w 12192000"/>
              <a:gd name="connsiteY1" fmla="*/ 61 h 1282010"/>
              <a:gd name="connsiteX2" fmla="*/ 11620714 w 12192000"/>
              <a:gd name="connsiteY2" fmla="*/ 237949 h 1282010"/>
              <a:gd name="connsiteX3" fmla="*/ 12192000 w 12192000"/>
              <a:gd name="connsiteY3" fmla="*/ 237949 h 1282010"/>
              <a:gd name="connsiteX4" fmla="*/ 12192000 w 12192000"/>
              <a:gd name="connsiteY4" fmla="*/ 511801 h 1282010"/>
              <a:gd name="connsiteX5" fmla="*/ 11593347 w 12192000"/>
              <a:gd name="connsiteY5" fmla="*/ 511801 h 1282010"/>
              <a:gd name="connsiteX6" fmla="*/ 11583084 w 12192000"/>
              <a:gd name="connsiteY6" fmla="*/ 508378 h 1282010"/>
              <a:gd name="connsiteX7" fmla="*/ 8832700 w 12192000"/>
              <a:gd name="connsiteY7" fmla="*/ 282450 h 1282010"/>
              <a:gd name="connsiteX8" fmla="*/ 6222573 w 12192000"/>
              <a:gd name="connsiteY8" fmla="*/ 1172469 h 1282010"/>
              <a:gd name="connsiteX9" fmla="*/ 6119946 w 12192000"/>
              <a:gd name="connsiteY9" fmla="*/ 1282010 h 1282010"/>
              <a:gd name="connsiteX10" fmla="*/ 6020741 w 12192000"/>
              <a:gd name="connsiteY10" fmla="*/ 1169046 h 1282010"/>
              <a:gd name="connsiteX11" fmla="*/ 3369563 w 12192000"/>
              <a:gd name="connsiteY11" fmla="*/ 285873 h 1282010"/>
              <a:gd name="connsiteX12" fmla="*/ 663650 w 12192000"/>
              <a:gd name="connsiteY12" fmla="*/ 508378 h 1282010"/>
              <a:gd name="connsiteX13" fmla="*/ 653148 w 12192000"/>
              <a:gd name="connsiteY13" fmla="*/ 511005 h 1282010"/>
              <a:gd name="connsiteX14" fmla="*/ 0 w 12192000"/>
              <a:gd name="connsiteY14" fmla="*/ 511005 h 1282010"/>
              <a:gd name="connsiteX15" fmla="*/ 0 w 12192000"/>
              <a:gd name="connsiteY15" fmla="*/ 508808 h 1282010"/>
              <a:gd name="connsiteX16" fmla="*/ 0 w 12192000"/>
              <a:gd name="connsiteY16" fmla="*/ 237949 h 1282010"/>
              <a:gd name="connsiteX17" fmla="*/ 619179 w 12192000"/>
              <a:gd name="connsiteY17" fmla="*/ 237949 h 1282010"/>
              <a:gd name="connsiteX0" fmla="*/ 8819017 w 12192000"/>
              <a:gd name="connsiteY0" fmla="*/ 8598 h 1282010"/>
              <a:gd name="connsiteX1" fmla="*/ 9264639 w 12192000"/>
              <a:gd name="connsiteY1" fmla="*/ 61 h 1282010"/>
              <a:gd name="connsiteX2" fmla="*/ 11620714 w 12192000"/>
              <a:gd name="connsiteY2" fmla="*/ 237949 h 1282010"/>
              <a:gd name="connsiteX3" fmla="*/ 12192000 w 12192000"/>
              <a:gd name="connsiteY3" fmla="*/ 237949 h 1282010"/>
              <a:gd name="connsiteX4" fmla="*/ 12192000 w 12192000"/>
              <a:gd name="connsiteY4" fmla="*/ 511801 h 1282010"/>
              <a:gd name="connsiteX5" fmla="*/ 11593347 w 12192000"/>
              <a:gd name="connsiteY5" fmla="*/ 511801 h 1282010"/>
              <a:gd name="connsiteX6" fmla="*/ 11583084 w 12192000"/>
              <a:gd name="connsiteY6" fmla="*/ 508378 h 1282010"/>
              <a:gd name="connsiteX7" fmla="*/ 8832700 w 12192000"/>
              <a:gd name="connsiteY7" fmla="*/ 282450 h 1282010"/>
              <a:gd name="connsiteX8" fmla="*/ 6222573 w 12192000"/>
              <a:gd name="connsiteY8" fmla="*/ 1172469 h 1282010"/>
              <a:gd name="connsiteX9" fmla="*/ 6119946 w 12192000"/>
              <a:gd name="connsiteY9" fmla="*/ 1282010 h 1282010"/>
              <a:gd name="connsiteX10" fmla="*/ 6020741 w 12192000"/>
              <a:gd name="connsiteY10" fmla="*/ 1169046 h 1282010"/>
              <a:gd name="connsiteX11" fmla="*/ 3369563 w 12192000"/>
              <a:gd name="connsiteY11" fmla="*/ 285873 h 1282010"/>
              <a:gd name="connsiteX12" fmla="*/ 663650 w 12192000"/>
              <a:gd name="connsiteY12" fmla="*/ 508378 h 1282010"/>
              <a:gd name="connsiteX13" fmla="*/ 653148 w 12192000"/>
              <a:gd name="connsiteY13" fmla="*/ 511005 h 1282010"/>
              <a:gd name="connsiteX14" fmla="*/ 0 w 12192000"/>
              <a:gd name="connsiteY14" fmla="*/ 511005 h 1282010"/>
              <a:gd name="connsiteX15" fmla="*/ 0 w 12192000"/>
              <a:gd name="connsiteY15" fmla="*/ 508808 h 1282010"/>
              <a:gd name="connsiteX16" fmla="*/ 0 w 12192000"/>
              <a:gd name="connsiteY16" fmla="*/ 237949 h 1282010"/>
              <a:gd name="connsiteX0" fmla="*/ 8819017 w 12192000"/>
              <a:gd name="connsiteY0" fmla="*/ 8598 h 1282010"/>
              <a:gd name="connsiteX1" fmla="*/ 9264639 w 12192000"/>
              <a:gd name="connsiteY1" fmla="*/ 61 h 1282010"/>
              <a:gd name="connsiteX2" fmla="*/ 11620714 w 12192000"/>
              <a:gd name="connsiteY2" fmla="*/ 237949 h 1282010"/>
              <a:gd name="connsiteX3" fmla="*/ 12192000 w 12192000"/>
              <a:gd name="connsiteY3" fmla="*/ 237949 h 1282010"/>
              <a:gd name="connsiteX4" fmla="*/ 12192000 w 12192000"/>
              <a:gd name="connsiteY4" fmla="*/ 511801 h 1282010"/>
              <a:gd name="connsiteX5" fmla="*/ 11593347 w 12192000"/>
              <a:gd name="connsiteY5" fmla="*/ 511801 h 1282010"/>
              <a:gd name="connsiteX6" fmla="*/ 11583084 w 12192000"/>
              <a:gd name="connsiteY6" fmla="*/ 508378 h 1282010"/>
              <a:gd name="connsiteX7" fmla="*/ 8832700 w 12192000"/>
              <a:gd name="connsiteY7" fmla="*/ 282450 h 1282010"/>
              <a:gd name="connsiteX8" fmla="*/ 6222573 w 12192000"/>
              <a:gd name="connsiteY8" fmla="*/ 1172469 h 1282010"/>
              <a:gd name="connsiteX9" fmla="*/ 6119946 w 12192000"/>
              <a:gd name="connsiteY9" fmla="*/ 1282010 h 1282010"/>
              <a:gd name="connsiteX10" fmla="*/ 6020741 w 12192000"/>
              <a:gd name="connsiteY10" fmla="*/ 1169046 h 1282010"/>
              <a:gd name="connsiteX11" fmla="*/ 3369563 w 12192000"/>
              <a:gd name="connsiteY11" fmla="*/ 285873 h 1282010"/>
              <a:gd name="connsiteX12" fmla="*/ 663650 w 12192000"/>
              <a:gd name="connsiteY12" fmla="*/ 508378 h 1282010"/>
              <a:gd name="connsiteX13" fmla="*/ 653148 w 12192000"/>
              <a:gd name="connsiteY13" fmla="*/ 511005 h 1282010"/>
              <a:gd name="connsiteX14" fmla="*/ 0 w 12192000"/>
              <a:gd name="connsiteY14" fmla="*/ 511005 h 1282010"/>
              <a:gd name="connsiteX15" fmla="*/ 0 w 12192000"/>
              <a:gd name="connsiteY15" fmla="*/ 508808 h 1282010"/>
              <a:gd name="connsiteX0" fmla="*/ 9264639 w 12192000"/>
              <a:gd name="connsiteY0" fmla="*/ 0 h 1281949"/>
              <a:gd name="connsiteX1" fmla="*/ 11620714 w 12192000"/>
              <a:gd name="connsiteY1" fmla="*/ 237888 h 1281949"/>
              <a:gd name="connsiteX2" fmla="*/ 12192000 w 12192000"/>
              <a:gd name="connsiteY2" fmla="*/ 237888 h 1281949"/>
              <a:gd name="connsiteX3" fmla="*/ 12192000 w 12192000"/>
              <a:gd name="connsiteY3" fmla="*/ 511740 h 1281949"/>
              <a:gd name="connsiteX4" fmla="*/ 11593347 w 12192000"/>
              <a:gd name="connsiteY4" fmla="*/ 511740 h 1281949"/>
              <a:gd name="connsiteX5" fmla="*/ 11583084 w 12192000"/>
              <a:gd name="connsiteY5" fmla="*/ 508317 h 1281949"/>
              <a:gd name="connsiteX6" fmla="*/ 8832700 w 12192000"/>
              <a:gd name="connsiteY6" fmla="*/ 282389 h 1281949"/>
              <a:gd name="connsiteX7" fmla="*/ 6222573 w 12192000"/>
              <a:gd name="connsiteY7" fmla="*/ 1172408 h 1281949"/>
              <a:gd name="connsiteX8" fmla="*/ 6119946 w 12192000"/>
              <a:gd name="connsiteY8" fmla="*/ 1281949 h 1281949"/>
              <a:gd name="connsiteX9" fmla="*/ 6020741 w 12192000"/>
              <a:gd name="connsiteY9" fmla="*/ 1168985 h 1281949"/>
              <a:gd name="connsiteX10" fmla="*/ 3369563 w 12192000"/>
              <a:gd name="connsiteY10" fmla="*/ 285812 h 1281949"/>
              <a:gd name="connsiteX11" fmla="*/ 663650 w 12192000"/>
              <a:gd name="connsiteY11" fmla="*/ 508317 h 1281949"/>
              <a:gd name="connsiteX12" fmla="*/ 653148 w 12192000"/>
              <a:gd name="connsiteY12" fmla="*/ 510944 h 1281949"/>
              <a:gd name="connsiteX13" fmla="*/ 0 w 12192000"/>
              <a:gd name="connsiteY13" fmla="*/ 510944 h 1281949"/>
              <a:gd name="connsiteX14" fmla="*/ 0 w 12192000"/>
              <a:gd name="connsiteY14" fmla="*/ 508747 h 1281949"/>
              <a:gd name="connsiteX0" fmla="*/ 11620714 w 12192000"/>
              <a:gd name="connsiteY0" fmla="*/ 0 h 1044061"/>
              <a:gd name="connsiteX1" fmla="*/ 12192000 w 12192000"/>
              <a:gd name="connsiteY1" fmla="*/ 0 h 1044061"/>
              <a:gd name="connsiteX2" fmla="*/ 12192000 w 12192000"/>
              <a:gd name="connsiteY2" fmla="*/ 273852 h 1044061"/>
              <a:gd name="connsiteX3" fmla="*/ 11593347 w 12192000"/>
              <a:gd name="connsiteY3" fmla="*/ 273852 h 1044061"/>
              <a:gd name="connsiteX4" fmla="*/ 11583084 w 12192000"/>
              <a:gd name="connsiteY4" fmla="*/ 270429 h 1044061"/>
              <a:gd name="connsiteX5" fmla="*/ 8832700 w 12192000"/>
              <a:gd name="connsiteY5" fmla="*/ 44501 h 1044061"/>
              <a:gd name="connsiteX6" fmla="*/ 6222573 w 12192000"/>
              <a:gd name="connsiteY6" fmla="*/ 934520 h 1044061"/>
              <a:gd name="connsiteX7" fmla="*/ 6119946 w 12192000"/>
              <a:gd name="connsiteY7" fmla="*/ 1044061 h 1044061"/>
              <a:gd name="connsiteX8" fmla="*/ 6020741 w 12192000"/>
              <a:gd name="connsiteY8" fmla="*/ 931097 h 1044061"/>
              <a:gd name="connsiteX9" fmla="*/ 3369563 w 12192000"/>
              <a:gd name="connsiteY9" fmla="*/ 47924 h 1044061"/>
              <a:gd name="connsiteX10" fmla="*/ 663650 w 12192000"/>
              <a:gd name="connsiteY10" fmla="*/ 270429 h 1044061"/>
              <a:gd name="connsiteX11" fmla="*/ 653148 w 12192000"/>
              <a:gd name="connsiteY11" fmla="*/ 273056 h 1044061"/>
              <a:gd name="connsiteX12" fmla="*/ 0 w 12192000"/>
              <a:gd name="connsiteY12" fmla="*/ 273056 h 1044061"/>
              <a:gd name="connsiteX13" fmla="*/ 0 w 12192000"/>
              <a:gd name="connsiteY13" fmla="*/ 270859 h 1044061"/>
              <a:gd name="connsiteX0" fmla="*/ 12192000 w 12192000"/>
              <a:gd name="connsiteY0" fmla="*/ 0 h 1044061"/>
              <a:gd name="connsiteX1" fmla="*/ 12192000 w 12192000"/>
              <a:gd name="connsiteY1" fmla="*/ 273852 h 1044061"/>
              <a:gd name="connsiteX2" fmla="*/ 11593347 w 12192000"/>
              <a:gd name="connsiteY2" fmla="*/ 273852 h 1044061"/>
              <a:gd name="connsiteX3" fmla="*/ 11583084 w 12192000"/>
              <a:gd name="connsiteY3" fmla="*/ 270429 h 1044061"/>
              <a:gd name="connsiteX4" fmla="*/ 8832700 w 12192000"/>
              <a:gd name="connsiteY4" fmla="*/ 44501 h 1044061"/>
              <a:gd name="connsiteX5" fmla="*/ 6222573 w 12192000"/>
              <a:gd name="connsiteY5" fmla="*/ 934520 h 1044061"/>
              <a:gd name="connsiteX6" fmla="*/ 6119946 w 12192000"/>
              <a:gd name="connsiteY6" fmla="*/ 1044061 h 1044061"/>
              <a:gd name="connsiteX7" fmla="*/ 6020741 w 12192000"/>
              <a:gd name="connsiteY7" fmla="*/ 931097 h 1044061"/>
              <a:gd name="connsiteX8" fmla="*/ 3369563 w 12192000"/>
              <a:gd name="connsiteY8" fmla="*/ 47924 h 1044061"/>
              <a:gd name="connsiteX9" fmla="*/ 663650 w 12192000"/>
              <a:gd name="connsiteY9" fmla="*/ 270429 h 1044061"/>
              <a:gd name="connsiteX10" fmla="*/ 653148 w 12192000"/>
              <a:gd name="connsiteY10" fmla="*/ 273056 h 1044061"/>
              <a:gd name="connsiteX11" fmla="*/ 0 w 12192000"/>
              <a:gd name="connsiteY11" fmla="*/ 273056 h 1044061"/>
              <a:gd name="connsiteX12" fmla="*/ 0 w 12192000"/>
              <a:gd name="connsiteY12" fmla="*/ 270859 h 1044061"/>
              <a:gd name="connsiteX0" fmla="*/ 12192000 w 12192000"/>
              <a:gd name="connsiteY0" fmla="*/ 237955 h 1008164"/>
              <a:gd name="connsiteX1" fmla="*/ 11593347 w 12192000"/>
              <a:gd name="connsiteY1" fmla="*/ 237955 h 1008164"/>
              <a:gd name="connsiteX2" fmla="*/ 11583084 w 12192000"/>
              <a:gd name="connsiteY2" fmla="*/ 234532 h 1008164"/>
              <a:gd name="connsiteX3" fmla="*/ 8832700 w 12192000"/>
              <a:gd name="connsiteY3" fmla="*/ 8604 h 1008164"/>
              <a:gd name="connsiteX4" fmla="*/ 6222573 w 12192000"/>
              <a:gd name="connsiteY4" fmla="*/ 898623 h 1008164"/>
              <a:gd name="connsiteX5" fmla="*/ 6119946 w 12192000"/>
              <a:gd name="connsiteY5" fmla="*/ 1008164 h 1008164"/>
              <a:gd name="connsiteX6" fmla="*/ 6020741 w 12192000"/>
              <a:gd name="connsiteY6" fmla="*/ 895200 h 1008164"/>
              <a:gd name="connsiteX7" fmla="*/ 3369563 w 12192000"/>
              <a:gd name="connsiteY7" fmla="*/ 12027 h 1008164"/>
              <a:gd name="connsiteX8" fmla="*/ 663650 w 12192000"/>
              <a:gd name="connsiteY8" fmla="*/ 234532 h 1008164"/>
              <a:gd name="connsiteX9" fmla="*/ 653148 w 12192000"/>
              <a:gd name="connsiteY9" fmla="*/ 237159 h 1008164"/>
              <a:gd name="connsiteX10" fmla="*/ 0 w 12192000"/>
              <a:gd name="connsiteY10" fmla="*/ 237159 h 1008164"/>
              <a:gd name="connsiteX11" fmla="*/ 0 w 12192000"/>
              <a:gd name="connsiteY11" fmla="*/ 234962 h 1008164"/>
              <a:gd name="connsiteX0" fmla="*/ 12192000 w 12192000"/>
              <a:gd name="connsiteY0" fmla="*/ 237955 h 1008164"/>
              <a:gd name="connsiteX1" fmla="*/ 11593347 w 12192000"/>
              <a:gd name="connsiteY1" fmla="*/ 237955 h 1008164"/>
              <a:gd name="connsiteX2" fmla="*/ 11583084 w 12192000"/>
              <a:gd name="connsiteY2" fmla="*/ 234532 h 1008164"/>
              <a:gd name="connsiteX3" fmla="*/ 8832700 w 12192000"/>
              <a:gd name="connsiteY3" fmla="*/ 8604 h 1008164"/>
              <a:gd name="connsiteX4" fmla="*/ 6222573 w 12192000"/>
              <a:gd name="connsiteY4" fmla="*/ 898623 h 1008164"/>
              <a:gd name="connsiteX5" fmla="*/ 6119946 w 12192000"/>
              <a:gd name="connsiteY5" fmla="*/ 1008164 h 1008164"/>
              <a:gd name="connsiteX6" fmla="*/ 6020741 w 12192000"/>
              <a:gd name="connsiteY6" fmla="*/ 895200 h 1008164"/>
              <a:gd name="connsiteX7" fmla="*/ 3369563 w 12192000"/>
              <a:gd name="connsiteY7" fmla="*/ 12027 h 1008164"/>
              <a:gd name="connsiteX8" fmla="*/ 663650 w 12192000"/>
              <a:gd name="connsiteY8" fmla="*/ 234532 h 1008164"/>
              <a:gd name="connsiteX9" fmla="*/ 653148 w 12192000"/>
              <a:gd name="connsiteY9" fmla="*/ 237159 h 1008164"/>
              <a:gd name="connsiteX10" fmla="*/ 0 w 12192000"/>
              <a:gd name="connsiteY10" fmla="*/ 237159 h 1008164"/>
              <a:gd name="connsiteX0" fmla="*/ 11538852 w 11538852"/>
              <a:gd name="connsiteY0" fmla="*/ 237955 h 1008164"/>
              <a:gd name="connsiteX1" fmla="*/ 10940199 w 11538852"/>
              <a:gd name="connsiteY1" fmla="*/ 237955 h 1008164"/>
              <a:gd name="connsiteX2" fmla="*/ 10929936 w 11538852"/>
              <a:gd name="connsiteY2" fmla="*/ 234532 h 1008164"/>
              <a:gd name="connsiteX3" fmla="*/ 8179552 w 11538852"/>
              <a:gd name="connsiteY3" fmla="*/ 8604 h 1008164"/>
              <a:gd name="connsiteX4" fmla="*/ 5569425 w 11538852"/>
              <a:gd name="connsiteY4" fmla="*/ 898623 h 1008164"/>
              <a:gd name="connsiteX5" fmla="*/ 5466798 w 11538852"/>
              <a:gd name="connsiteY5" fmla="*/ 1008164 h 1008164"/>
              <a:gd name="connsiteX6" fmla="*/ 5367593 w 11538852"/>
              <a:gd name="connsiteY6" fmla="*/ 895200 h 1008164"/>
              <a:gd name="connsiteX7" fmla="*/ 2716415 w 11538852"/>
              <a:gd name="connsiteY7" fmla="*/ 12027 h 1008164"/>
              <a:gd name="connsiteX8" fmla="*/ 10502 w 11538852"/>
              <a:gd name="connsiteY8" fmla="*/ 234532 h 1008164"/>
              <a:gd name="connsiteX9" fmla="*/ 0 w 11538852"/>
              <a:gd name="connsiteY9" fmla="*/ 237159 h 1008164"/>
              <a:gd name="connsiteX0" fmla="*/ 10940199 w 10940199"/>
              <a:gd name="connsiteY0" fmla="*/ 237955 h 1008164"/>
              <a:gd name="connsiteX1" fmla="*/ 10929936 w 10940199"/>
              <a:gd name="connsiteY1" fmla="*/ 234532 h 1008164"/>
              <a:gd name="connsiteX2" fmla="*/ 8179552 w 10940199"/>
              <a:gd name="connsiteY2" fmla="*/ 8604 h 1008164"/>
              <a:gd name="connsiteX3" fmla="*/ 5569425 w 10940199"/>
              <a:gd name="connsiteY3" fmla="*/ 898623 h 1008164"/>
              <a:gd name="connsiteX4" fmla="*/ 5466798 w 10940199"/>
              <a:gd name="connsiteY4" fmla="*/ 1008164 h 1008164"/>
              <a:gd name="connsiteX5" fmla="*/ 5367593 w 10940199"/>
              <a:gd name="connsiteY5" fmla="*/ 895200 h 1008164"/>
              <a:gd name="connsiteX6" fmla="*/ 2716415 w 10940199"/>
              <a:gd name="connsiteY6" fmla="*/ 12027 h 1008164"/>
              <a:gd name="connsiteX7" fmla="*/ 10502 w 10940199"/>
              <a:gd name="connsiteY7" fmla="*/ 234532 h 1008164"/>
              <a:gd name="connsiteX8" fmla="*/ 0 w 10940199"/>
              <a:gd name="connsiteY8" fmla="*/ 237159 h 100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0199" h="1008164">
                <a:moveTo>
                  <a:pt x="10940199" y="237955"/>
                </a:moveTo>
                <a:lnTo>
                  <a:pt x="10929936" y="234532"/>
                </a:lnTo>
                <a:cubicBezTo>
                  <a:pt x="10495485" y="148953"/>
                  <a:pt x="9356333" y="-42743"/>
                  <a:pt x="8179552" y="8604"/>
                </a:cubicBezTo>
                <a:cubicBezTo>
                  <a:pt x="6944617" y="63375"/>
                  <a:pt x="6065452" y="361189"/>
                  <a:pt x="5569425" y="898623"/>
                </a:cubicBezTo>
                <a:lnTo>
                  <a:pt x="5466798" y="1008164"/>
                </a:lnTo>
                <a:lnTo>
                  <a:pt x="5367593" y="895200"/>
                </a:lnTo>
                <a:cubicBezTo>
                  <a:pt x="4898933" y="371458"/>
                  <a:pt x="3982140" y="63375"/>
                  <a:pt x="2716415" y="12027"/>
                </a:cubicBezTo>
                <a:cubicBezTo>
                  <a:pt x="1683310" y="-29050"/>
                  <a:pt x="612576" y="104452"/>
                  <a:pt x="10502" y="234532"/>
                </a:cubicBezTo>
                <a:lnTo>
                  <a:pt x="0" y="237159"/>
                </a:lnTo>
              </a:path>
            </a:pathLst>
          </a:custGeom>
          <a:noFill/>
          <a:ln w="19050">
            <a:solidFill>
              <a:srgbClr val="244C89"/>
            </a:solidFill>
          </a:ln>
        </p:spPr>
        <p:txBody>
          <a:bodyPr vert="horz" wrap="square" lIns="91440" tIns="45720" rIns="91440" bIns="45720" numCol="1" anchor="t" anchorCtr="0" compatLnSpc="1">
            <a:prstTxWarp prst="textNoShape">
              <a:avLst/>
            </a:prstTxWarp>
            <a:noAutofit/>
          </a:bodyPr>
          <a:lstStyle/>
          <a:p>
            <a:pPr>
              <a:lnSpc>
                <a:spcPct val="120000"/>
              </a:lnSpc>
            </a:pPr>
            <a:endParaRPr lang="zh-CN" altLang="en-US"/>
          </a:p>
        </p:txBody>
      </p:sp>
      <p:pic>
        <p:nvPicPr>
          <p:cNvPr id="2" name="图片 1">
            <a:extLst>
              <a:ext uri="{FF2B5EF4-FFF2-40B4-BE49-F238E27FC236}">
                <a16:creationId xmlns:a16="http://schemas.microsoft.com/office/drawing/2014/main" id="{8BE25B4C-52D8-AE13-9629-1A94F5557514}"/>
              </a:ext>
            </a:extLst>
          </p:cNvPr>
          <p:cNvPicPr>
            <a:picLocks noChangeAspect="1"/>
          </p:cNvPicPr>
          <p:nvPr/>
        </p:nvPicPr>
        <p:blipFill>
          <a:blip r:embed="rId3"/>
          <a:stretch>
            <a:fillRect/>
          </a:stretch>
        </p:blipFill>
        <p:spPr>
          <a:xfrm>
            <a:off x="3582887" y="774623"/>
            <a:ext cx="4477585" cy="4714537"/>
          </a:xfrm>
          <a:prstGeom prst="rect">
            <a:avLst/>
          </a:prstGeom>
        </p:spPr>
      </p:pic>
      <p:sp>
        <p:nvSpPr>
          <p:cNvPr id="3" name="文本框 2">
            <a:extLst>
              <a:ext uri="{FF2B5EF4-FFF2-40B4-BE49-F238E27FC236}">
                <a16:creationId xmlns:a16="http://schemas.microsoft.com/office/drawing/2014/main" id="{59C16E94-C291-2B68-4349-75A048DFADF1}"/>
              </a:ext>
            </a:extLst>
          </p:cNvPr>
          <p:cNvSpPr txBox="1"/>
          <p:nvPr/>
        </p:nvSpPr>
        <p:spPr>
          <a:xfrm>
            <a:off x="5821680" y="1706880"/>
            <a:ext cx="2600960" cy="1568212"/>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EEDCE6BD-D5C1-6C55-95FE-03B7FDA73348}"/>
              </a:ext>
            </a:extLst>
          </p:cNvPr>
          <p:cNvSpPr txBox="1"/>
          <p:nvPr/>
        </p:nvSpPr>
        <p:spPr>
          <a:xfrm>
            <a:off x="4257040" y="1047483"/>
            <a:ext cx="3302000" cy="3539430"/>
          </a:xfrm>
          <a:prstGeom prst="rect">
            <a:avLst/>
          </a:prstGeom>
          <a:noFill/>
        </p:spPr>
        <p:txBody>
          <a:bodyPr wrap="square">
            <a:spAutoFit/>
          </a:bodyPr>
          <a:lstStyle/>
          <a:p>
            <a:r>
              <a:rPr lang="en-US" altLang="zh-CN" sz="1600" dirty="0">
                <a:solidFill>
                  <a:schemeClr val="bg1"/>
                </a:solidFill>
              </a:rPr>
              <a:t>This paper presented a SPH implemented within the Unity game engine. With Unity, the problems of rendering and collision detection were simplified through using its internal systems. Using the </a:t>
            </a:r>
            <a:r>
              <a:rPr lang="en-US" altLang="zh-CN" sz="1600" dirty="0" err="1">
                <a:solidFill>
                  <a:schemeClr val="bg1"/>
                </a:solidFill>
              </a:rPr>
              <a:t>NavierStokes</a:t>
            </a:r>
            <a:r>
              <a:rPr lang="en-US" altLang="zh-CN" sz="1600" dirty="0">
                <a:solidFill>
                  <a:schemeClr val="bg1"/>
                </a:solidFill>
              </a:rPr>
              <a:t> equation as a base and building upon it with smoothing kernels and a spatial grid, it is able to achieve running simulations of 5000 particles with the upper limit of to 10000 particles. Much can still be improved in regards to speed, stability, and visuals.</a:t>
            </a:r>
            <a:endParaRPr lang="zh-CN" altLang="en-US" sz="1600" dirty="0">
              <a:solidFill>
                <a:schemeClr val="bg1"/>
              </a:solidFill>
            </a:endParaRPr>
          </a:p>
        </p:txBody>
      </p:sp>
    </p:spTree>
    <p:extLst>
      <p:ext uri="{BB962C8B-B14F-4D97-AF65-F5344CB8AC3E}">
        <p14:creationId xmlns:p14="http://schemas.microsoft.com/office/powerpoint/2010/main" val="344159394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01</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11483" y="2716242"/>
            <a:ext cx="4238307" cy="1015663"/>
          </a:xfrm>
          <a:prstGeom prst="rect">
            <a:avLst/>
          </a:prstGeom>
          <a:noFill/>
        </p:spPr>
        <p:txBody>
          <a:bodyPr wrap="square" rtlCol="0">
            <a:spAutoFit/>
            <a:scene3d>
              <a:camera prst="orthographicFront"/>
              <a:lightRig rig="threePt" dir="t"/>
            </a:scene3d>
            <a:sp3d contourW="12700"/>
          </a:bodyPr>
          <a:lstStyle/>
          <a:p>
            <a:r>
              <a:rPr lang="en-US" altLang="zh-CN" sz="6000" b="1" dirty="0">
                <a:solidFill>
                  <a:schemeClr val="bg1"/>
                </a:solidFill>
              </a:rPr>
              <a:t>Introduction</a:t>
            </a:r>
            <a:endParaRPr lang="zh-CN" altLang="en-US" sz="60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47858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同侧圆角矩形 30"/>
          <p:cNvSpPr/>
          <p:nvPr/>
        </p:nvSpPr>
        <p:spPr>
          <a:xfrm rot="5400000">
            <a:off x="7156799" y="-210230"/>
            <a:ext cx="1149879" cy="5775138"/>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8" name="同侧圆角矩形 27"/>
          <p:cNvSpPr/>
          <p:nvPr/>
        </p:nvSpPr>
        <p:spPr>
          <a:xfrm rot="5400000">
            <a:off x="6874030" y="2853283"/>
            <a:ext cx="1346113" cy="5562602"/>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同侧圆角矩形 28"/>
          <p:cNvSpPr/>
          <p:nvPr/>
        </p:nvSpPr>
        <p:spPr>
          <a:xfrm rot="5400000">
            <a:off x="7963298" y="1500778"/>
            <a:ext cx="1149882" cy="5359770"/>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7" name="组合 6"/>
          <p:cNvGrpSpPr/>
          <p:nvPr/>
        </p:nvGrpSpPr>
        <p:grpSpPr>
          <a:xfrm>
            <a:off x="905417" y="2721072"/>
            <a:ext cx="3763017" cy="2843380"/>
            <a:chOff x="523961" y="2512168"/>
            <a:chExt cx="4609334" cy="3482867"/>
          </a:xfrm>
        </p:grpSpPr>
        <p:sp>
          <p:nvSpPr>
            <p:cNvPr id="22" name="椭圆 21"/>
            <p:cNvSpPr/>
            <p:nvPr/>
          </p:nvSpPr>
          <p:spPr>
            <a:xfrm>
              <a:off x="1341309" y="2877823"/>
              <a:ext cx="3791986" cy="2439942"/>
            </a:xfrm>
            <a:prstGeom prst="ellipse">
              <a:avLst/>
            </a:prstGeom>
            <a:noFill/>
            <a:ln w="19050">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4800" b="1" dirty="0">
                  <a:solidFill>
                    <a:srgbClr val="244C89"/>
                  </a:solidFill>
                  <a:latin typeface="思源黑体" panose="020B0500000000000000" pitchFamily="34" charset="-122"/>
                  <a:ea typeface="思源黑体" panose="020B0500000000000000" pitchFamily="34" charset="-122"/>
                </a:rPr>
                <a:t>Time</a:t>
              </a:r>
            </a:p>
            <a:p>
              <a:pPr algn="ctr">
                <a:lnSpc>
                  <a:spcPct val="120000"/>
                </a:lnSpc>
              </a:pPr>
              <a:r>
                <a:rPr lang="en-US" altLang="zh-CN" sz="4800" b="1" dirty="0" err="1">
                  <a:solidFill>
                    <a:srgbClr val="244C89"/>
                  </a:solidFill>
                  <a:latin typeface="思源黑体" panose="020B0500000000000000" pitchFamily="34" charset="-122"/>
                  <a:ea typeface="思源黑体" panose="020B0500000000000000" pitchFamily="34" charset="-122"/>
                </a:rPr>
                <a:t>LIne</a:t>
              </a:r>
              <a:endParaRPr lang="zh-CN" altLang="en-US" sz="4800" b="1" dirty="0">
                <a:solidFill>
                  <a:srgbClr val="244C89"/>
                </a:solidFill>
                <a:latin typeface="思源黑体" panose="020B0500000000000000" pitchFamily="34" charset="-122"/>
                <a:ea typeface="思源黑体" panose="020B0500000000000000" pitchFamily="34" charset="-122"/>
              </a:endParaRPr>
            </a:p>
          </p:txBody>
        </p:sp>
        <p:sp>
          <p:nvSpPr>
            <p:cNvPr id="23" name="椭圆 4"/>
            <p:cNvSpPr/>
            <p:nvPr/>
          </p:nvSpPr>
          <p:spPr>
            <a:xfrm>
              <a:off x="1596918" y="2512168"/>
              <a:ext cx="3082125" cy="3082122"/>
            </a:xfrm>
            <a:prstGeom prst="donut">
              <a:avLst>
                <a:gd name="adj" fmla="val 7853"/>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6" name="任意多边形 25"/>
            <p:cNvSpPr/>
            <p:nvPr/>
          </p:nvSpPr>
          <p:spPr>
            <a:xfrm rot="2700000">
              <a:off x="1196175" y="4777057"/>
              <a:ext cx="545764" cy="1890191"/>
            </a:xfrm>
            <a:custGeom>
              <a:avLst/>
              <a:gdLst>
                <a:gd name="connsiteX0" fmla="*/ 0 w 545764"/>
                <a:gd name="connsiteY0" fmla="*/ 474744 h 1890191"/>
                <a:gd name="connsiteX1" fmla="*/ 545764 w 545764"/>
                <a:gd name="connsiteY1" fmla="*/ 474744 h 1890191"/>
                <a:gd name="connsiteX2" fmla="*/ 545764 w 545764"/>
                <a:gd name="connsiteY2" fmla="*/ 1617309 h 1890191"/>
                <a:gd name="connsiteX3" fmla="*/ 272882 w 545764"/>
                <a:gd name="connsiteY3" fmla="*/ 1890191 h 1890191"/>
                <a:gd name="connsiteX4" fmla="*/ 0 w 545764"/>
                <a:gd name="connsiteY4" fmla="*/ 1617309 h 1890191"/>
                <a:gd name="connsiteX5" fmla="*/ 79925 w 545764"/>
                <a:gd name="connsiteY5" fmla="*/ 79925 h 1890191"/>
                <a:gd name="connsiteX6" fmla="*/ 272882 w 545764"/>
                <a:gd name="connsiteY6" fmla="*/ 0 h 1890191"/>
                <a:gd name="connsiteX7" fmla="*/ 545764 w 545764"/>
                <a:gd name="connsiteY7" fmla="*/ 272882 h 1890191"/>
                <a:gd name="connsiteX8" fmla="*/ 545764 w 545764"/>
                <a:gd name="connsiteY8" fmla="*/ 409430 h 1890191"/>
                <a:gd name="connsiteX9" fmla="*/ 0 w 545764"/>
                <a:gd name="connsiteY9" fmla="*/ 409430 h 1890191"/>
                <a:gd name="connsiteX10" fmla="*/ 0 w 545764"/>
                <a:gd name="connsiteY10" fmla="*/ 272882 h 1890191"/>
                <a:gd name="connsiteX11" fmla="*/ 79925 w 545764"/>
                <a:gd name="connsiteY11" fmla="*/ 79925 h 18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764" h="1890191">
                  <a:moveTo>
                    <a:pt x="0" y="474744"/>
                  </a:moveTo>
                  <a:lnTo>
                    <a:pt x="545764" y="474744"/>
                  </a:lnTo>
                  <a:lnTo>
                    <a:pt x="545764" y="1617309"/>
                  </a:lnTo>
                  <a:cubicBezTo>
                    <a:pt x="545764" y="1768018"/>
                    <a:pt x="423591" y="1890191"/>
                    <a:pt x="272882" y="1890191"/>
                  </a:cubicBezTo>
                  <a:cubicBezTo>
                    <a:pt x="122173" y="1890191"/>
                    <a:pt x="0" y="1768018"/>
                    <a:pt x="0" y="1617309"/>
                  </a:cubicBezTo>
                  <a:close/>
                  <a:moveTo>
                    <a:pt x="79925" y="79925"/>
                  </a:moveTo>
                  <a:cubicBezTo>
                    <a:pt x="129307" y="30543"/>
                    <a:pt x="197528" y="0"/>
                    <a:pt x="272882" y="0"/>
                  </a:cubicBezTo>
                  <a:cubicBezTo>
                    <a:pt x="423591" y="0"/>
                    <a:pt x="545764" y="122173"/>
                    <a:pt x="545764" y="272882"/>
                  </a:cubicBezTo>
                  <a:lnTo>
                    <a:pt x="545764" y="409430"/>
                  </a:lnTo>
                  <a:lnTo>
                    <a:pt x="0" y="409430"/>
                  </a:lnTo>
                  <a:lnTo>
                    <a:pt x="0" y="272882"/>
                  </a:lnTo>
                  <a:cubicBezTo>
                    <a:pt x="0" y="197528"/>
                    <a:pt x="30543" y="129307"/>
                    <a:pt x="79925" y="79925"/>
                  </a:cubicBez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p>
          </p:txBody>
        </p:sp>
        <p:sp>
          <p:nvSpPr>
            <p:cNvPr id="5" name="圆角矩形 4"/>
            <p:cNvSpPr/>
            <p:nvPr/>
          </p:nvSpPr>
          <p:spPr>
            <a:xfrm rot="2700000">
              <a:off x="1717862" y="4927522"/>
              <a:ext cx="726640" cy="358129"/>
            </a:xfrm>
            <a:prstGeom prst="round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32" name="矩形 31"/>
          <p:cNvSpPr/>
          <p:nvPr/>
        </p:nvSpPr>
        <p:spPr>
          <a:xfrm>
            <a:off x="5090162" y="2155004"/>
            <a:ext cx="5008878" cy="1066061"/>
          </a:xfrm>
          <a:prstGeom prst="rect">
            <a:avLst/>
          </a:prstGeom>
        </p:spPr>
        <p:txBody>
          <a:bodyPr wrap="square">
            <a:spAutoFit/>
          </a:bodyPr>
          <a:lstStyle/>
          <a:p>
            <a:pPr algn="just">
              <a:lnSpc>
                <a:spcPct val="120000"/>
              </a:lnSpc>
            </a:pPr>
            <a:r>
              <a:rPr lang="en-US" altLang="zh-CN" dirty="0"/>
              <a:t>The inception of SPH dates back to 1977, a seminal year when </a:t>
            </a:r>
            <a:r>
              <a:rPr lang="en-US" altLang="zh-CN" dirty="0" err="1"/>
              <a:t>Gingold</a:t>
            </a:r>
            <a:r>
              <a:rPr lang="en-US" altLang="zh-CN" dirty="0"/>
              <a:t> and Monaghan introduced this method to model oscillating or non-spherical stars. </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35" name="椭圆 34"/>
          <p:cNvSpPr/>
          <p:nvPr/>
        </p:nvSpPr>
        <p:spPr>
          <a:xfrm>
            <a:off x="4317309" y="2133542"/>
            <a:ext cx="797262" cy="797260"/>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3600" dirty="0">
                <a:solidFill>
                  <a:schemeClr val="bg1"/>
                </a:solidFill>
                <a:latin typeface="Agency FB" panose="020B0503020202020204" pitchFamily="34" charset="0"/>
              </a:rPr>
              <a:t>01</a:t>
            </a:r>
            <a:endParaRPr lang="zh-CN" altLang="en-US" sz="3600" dirty="0">
              <a:solidFill>
                <a:schemeClr val="bg1"/>
              </a:solidFill>
              <a:latin typeface="Agency FB" panose="020B0503020202020204" pitchFamily="34" charset="0"/>
            </a:endParaRPr>
          </a:p>
        </p:txBody>
      </p:sp>
      <p:sp>
        <p:nvSpPr>
          <p:cNvPr id="36" name="椭圆 4"/>
          <p:cNvSpPr/>
          <p:nvPr/>
        </p:nvSpPr>
        <p:spPr>
          <a:xfrm>
            <a:off x="4241391" y="2057015"/>
            <a:ext cx="952906" cy="952906"/>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433D3C">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8" name="矩形 37"/>
          <p:cNvSpPr/>
          <p:nvPr/>
        </p:nvSpPr>
        <p:spPr>
          <a:xfrm>
            <a:off x="5941484" y="3605722"/>
            <a:ext cx="5102436" cy="1253292"/>
          </a:xfrm>
          <a:prstGeom prst="rect">
            <a:avLst/>
          </a:prstGeom>
        </p:spPr>
        <p:txBody>
          <a:bodyPr wrap="square">
            <a:spAutoFit/>
          </a:bodyPr>
          <a:lstStyle/>
          <a:p>
            <a:pPr algn="just">
              <a:lnSpc>
                <a:spcPct val="120000"/>
              </a:lnSpc>
            </a:pPr>
            <a:r>
              <a:rPr lang="en-US" altLang="zh-CN" sz="1600" dirty="0"/>
              <a:t>The turn of the millennium saw further advancements by Müller et al., who enhanced the realism of SPH simulations by deriving their methods from the Navier-Stokes fluid equations.</a:t>
            </a:r>
            <a:endPar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0" name="椭圆 39"/>
          <p:cNvSpPr/>
          <p:nvPr/>
        </p:nvSpPr>
        <p:spPr>
          <a:xfrm>
            <a:off x="5090162" y="3633780"/>
            <a:ext cx="797262" cy="797260"/>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3600" dirty="0">
                <a:solidFill>
                  <a:schemeClr val="bg1"/>
                </a:solidFill>
                <a:latin typeface="Agency FB" panose="020B0503020202020204" pitchFamily="34" charset="0"/>
              </a:rPr>
              <a:t>02</a:t>
            </a:r>
            <a:endParaRPr lang="zh-CN" altLang="en-US" sz="3600" dirty="0">
              <a:solidFill>
                <a:schemeClr val="bg1"/>
              </a:solidFill>
              <a:latin typeface="Agency FB" panose="020B0503020202020204" pitchFamily="34" charset="0"/>
            </a:endParaRPr>
          </a:p>
        </p:txBody>
      </p:sp>
      <p:sp>
        <p:nvSpPr>
          <p:cNvPr id="42" name="椭圆 4"/>
          <p:cNvSpPr/>
          <p:nvPr/>
        </p:nvSpPr>
        <p:spPr>
          <a:xfrm>
            <a:off x="5014244" y="3557253"/>
            <a:ext cx="952906" cy="952906"/>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313D51">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4" name="矩形 53"/>
          <p:cNvSpPr/>
          <p:nvPr/>
        </p:nvSpPr>
        <p:spPr>
          <a:xfrm>
            <a:off x="5232606" y="5066054"/>
            <a:ext cx="4179382" cy="1108188"/>
          </a:xfrm>
          <a:prstGeom prst="rect">
            <a:avLst/>
          </a:prstGeom>
        </p:spPr>
        <p:txBody>
          <a:bodyPr wrap="square">
            <a:spAutoFit/>
          </a:bodyPr>
          <a:lstStyle/>
          <a:p>
            <a:pPr algn="just">
              <a:lnSpc>
                <a:spcPct val="120000"/>
              </a:lnSpc>
            </a:pPr>
            <a:r>
              <a:rPr lang="en-US" altLang="zh-CN" sz="1400" dirty="0"/>
              <a:t>Most recently, the scope of SPH has broadened even further. Faber et al. used SPH to simulate interactions between stellar objects, including star mergers and astronomical collisions. Cao et al. </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56" name="椭圆 55"/>
          <p:cNvSpPr/>
          <p:nvPr/>
        </p:nvSpPr>
        <p:spPr>
          <a:xfrm>
            <a:off x="4337992" y="5008974"/>
            <a:ext cx="797262" cy="797260"/>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r>
              <a:rPr lang="en-US" altLang="zh-CN" sz="3600" dirty="0">
                <a:solidFill>
                  <a:schemeClr val="bg1"/>
                </a:solidFill>
                <a:latin typeface="Agency FB" panose="020B0503020202020204" pitchFamily="34" charset="0"/>
              </a:rPr>
              <a:t>03</a:t>
            </a:r>
            <a:endParaRPr lang="zh-CN" altLang="en-US" sz="3600" dirty="0">
              <a:solidFill>
                <a:schemeClr val="bg1"/>
              </a:solidFill>
              <a:latin typeface="Agency FB" panose="020B0503020202020204" pitchFamily="34" charset="0"/>
            </a:endParaRPr>
          </a:p>
        </p:txBody>
      </p:sp>
      <p:sp>
        <p:nvSpPr>
          <p:cNvPr id="57" name="椭圆 4"/>
          <p:cNvSpPr/>
          <p:nvPr/>
        </p:nvSpPr>
        <p:spPr>
          <a:xfrm>
            <a:off x="4262074" y="4932447"/>
            <a:ext cx="952906" cy="952906"/>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313D51">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endParaRPr lang="zh-CN" altLang="en-US"/>
          </a:p>
        </p:txBody>
      </p:sp>
    </p:spTree>
    <p:extLst>
      <p:ext uri="{BB962C8B-B14F-4D97-AF65-F5344CB8AC3E}">
        <p14:creationId xmlns:p14="http://schemas.microsoft.com/office/powerpoint/2010/main" val="101358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1.25E-6 4.81481E-6 L -0.34544 0.59375 " pathEditMode="relative" rAng="0" ptsTypes="AA">
                                      <p:cBhvr>
                                        <p:cTn id="8" dur="1000" spd="-100000" fill="hold"/>
                                        <p:tgtEl>
                                          <p:spTgt spid="7"/>
                                        </p:tgtEl>
                                        <p:attrNameLst>
                                          <p:attrName>ppt_x</p:attrName>
                                          <p:attrName>ppt_y</p:attrName>
                                        </p:attrNameLst>
                                      </p:cBhvr>
                                      <p:rCtr x="-17279" y="29676"/>
                                    </p:animMotion>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1+#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10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32"/>
                                        </p:tgtEl>
                                        <p:attrNameLst>
                                          <p:attrName>style.visibility</p:attrName>
                                        </p:attrNameLst>
                                      </p:cBhvr>
                                      <p:to>
                                        <p:strVal val="visible"/>
                                      </p:to>
                                    </p:set>
                                    <p:anim calcmode="lin" valueType="num">
                                      <p:cBhvr>
                                        <p:cTn id="26" dur="250" fill="hold"/>
                                        <p:tgtEl>
                                          <p:spTgt spid="32"/>
                                        </p:tgtEl>
                                        <p:attrNameLst>
                                          <p:attrName>ppt_w</p:attrName>
                                        </p:attrNameLst>
                                      </p:cBhvr>
                                      <p:tavLst>
                                        <p:tav tm="0">
                                          <p:val>
                                            <p:fltVal val="0"/>
                                          </p:val>
                                        </p:tav>
                                        <p:tav tm="100000">
                                          <p:val>
                                            <p:strVal val="#ppt_w"/>
                                          </p:val>
                                        </p:tav>
                                      </p:tavLst>
                                    </p:anim>
                                    <p:anim calcmode="lin" valueType="num">
                                      <p:cBhvr>
                                        <p:cTn id="27" dur="250" fill="hold"/>
                                        <p:tgtEl>
                                          <p:spTgt spid="32"/>
                                        </p:tgtEl>
                                        <p:attrNameLst>
                                          <p:attrName>ppt_h</p:attrName>
                                        </p:attrNameLst>
                                      </p:cBhvr>
                                      <p:tavLst>
                                        <p:tav tm="0">
                                          <p:val>
                                            <p:fltVal val="0"/>
                                          </p:val>
                                        </p:tav>
                                        <p:tav tm="100000">
                                          <p:val>
                                            <p:strVal val="#ppt_h"/>
                                          </p:val>
                                        </p:tav>
                                      </p:tavLst>
                                    </p:anim>
                                    <p:animEffect transition="in" filter="fade">
                                      <p:cBhvr>
                                        <p:cTn id="28" dur="25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1+#ppt_w/2"/>
                                          </p:val>
                                        </p:tav>
                                        <p:tav tm="100000">
                                          <p:val>
                                            <p:strVal val="#ppt_x"/>
                                          </p:val>
                                        </p:tav>
                                      </p:tavLst>
                                    </p:anim>
                                    <p:anim calcmode="lin" valueType="num">
                                      <p:cBhvr additive="base">
                                        <p:cTn id="34" dur="500" fill="hold"/>
                                        <p:tgtEl>
                                          <p:spTgt spid="40"/>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1+#ppt_w/2"/>
                                          </p:val>
                                        </p:tav>
                                        <p:tav tm="100000">
                                          <p:val>
                                            <p:strVal val="#ppt_x"/>
                                          </p:val>
                                        </p:tav>
                                      </p:tavLst>
                                    </p:anim>
                                    <p:anim calcmode="lin" valueType="num">
                                      <p:cBhvr additive="base">
                                        <p:cTn id="38" dur="500" fill="hold"/>
                                        <p:tgtEl>
                                          <p:spTgt spid="42"/>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par>
                          <p:cTn id="43" fill="hold">
                            <p:stCondLst>
                              <p:cond delay="1000"/>
                            </p:stCondLst>
                            <p:childTnLst>
                              <p:par>
                                <p:cTn id="44" presetID="53" presetClass="entr" presetSubtype="16" fill="hold" grpId="0" nodeType="afterEffect">
                                  <p:stCondLst>
                                    <p:cond delay="0"/>
                                  </p:stCondLst>
                                  <p:iterate type="lt">
                                    <p:tmPct val="10000"/>
                                  </p:iterate>
                                  <p:childTnLst>
                                    <p:set>
                                      <p:cBhvr>
                                        <p:cTn id="45" dur="1" fill="hold">
                                          <p:stCondLst>
                                            <p:cond delay="0"/>
                                          </p:stCondLst>
                                        </p:cTn>
                                        <p:tgtEl>
                                          <p:spTgt spid="38"/>
                                        </p:tgtEl>
                                        <p:attrNameLst>
                                          <p:attrName>style.visibility</p:attrName>
                                        </p:attrNameLst>
                                      </p:cBhvr>
                                      <p:to>
                                        <p:strVal val="visible"/>
                                      </p:to>
                                    </p:set>
                                    <p:anim calcmode="lin" valueType="num">
                                      <p:cBhvr>
                                        <p:cTn id="46" dur="250" fill="hold"/>
                                        <p:tgtEl>
                                          <p:spTgt spid="38"/>
                                        </p:tgtEl>
                                        <p:attrNameLst>
                                          <p:attrName>ppt_w</p:attrName>
                                        </p:attrNameLst>
                                      </p:cBhvr>
                                      <p:tavLst>
                                        <p:tav tm="0">
                                          <p:val>
                                            <p:fltVal val="0"/>
                                          </p:val>
                                        </p:tav>
                                        <p:tav tm="100000">
                                          <p:val>
                                            <p:strVal val="#ppt_w"/>
                                          </p:val>
                                        </p:tav>
                                      </p:tavLst>
                                    </p:anim>
                                    <p:anim calcmode="lin" valueType="num">
                                      <p:cBhvr>
                                        <p:cTn id="47" dur="250" fill="hold"/>
                                        <p:tgtEl>
                                          <p:spTgt spid="38"/>
                                        </p:tgtEl>
                                        <p:attrNameLst>
                                          <p:attrName>ppt_h</p:attrName>
                                        </p:attrNameLst>
                                      </p:cBhvr>
                                      <p:tavLst>
                                        <p:tav tm="0">
                                          <p:val>
                                            <p:fltVal val="0"/>
                                          </p:val>
                                        </p:tav>
                                        <p:tav tm="100000">
                                          <p:val>
                                            <p:strVal val="#ppt_h"/>
                                          </p:val>
                                        </p:tav>
                                      </p:tavLst>
                                    </p:anim>
                                    <p:animEffect transition="in" filter="fade">
                                      <p:cBhvr>
                                        <p:cTn id="48" dur="25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1+#ppt_w/2"/>
                                          </p:val>
                                        </p:tav>
                                        <p:tav tm="100000">
                                          <p:val>
                                            <p:strVal val="#ppt_x"/>
                                          </p:val>
                                        </p:tav>
                                      </p:tavLst>
                                    </p:anim>
                                    <p:anim calcmode="lin" valueType="num">
                                      <p:cBhvr additive="base">
                                        <p:cTn id="54" dur="500" fill="hold"/>
                                        <p:tgtEl>
                                          <p:spTgt spid="56"/>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 calcmode="lin" valueType="num">
                                      <p:cBhvr additive="base">
                                        <p:cTn id="57" dur="500" fill="hold"/>
                                        <p:tgtEl>
                                          <p:spTgt spid="57"/>
                                        </p:tgtEl>
                                        <p:attrNameLst>
                                          <p:attrName>ppt_x</p:attrName>
                                        </p:attrNameLst>
                                      </p:cBhvr>
                                      <p:tavLst>
                                        <p:tav tm="0">
                                          <p:val>
                                            <p:strVal val="1+#ppt_w/2"/>
                                          </p:val>
                                        </p:tav>
                                        <p:tav tm="100000">
                                          <p:val>
                                            <p:strVal val="#ppt_x"/>
                                          </p:val>
                                        </p:tav>
                                      </p:tavLst>
                                    </p:anim>
                                    <p:anim calcmode="lin" valueType="num">
                                      <p:cBhvr additive="base">
                                        <p:cTn id="58" dur="500" fill="hold"/>
                                        <p:tgtEl>
                                          <p:spTgt spid="57"/>
                                        </p:tgtEl>
                                        <p:attrNameLst>
                                          <p:attrName>ppt_y</p:attrName>
                                        </p:attrNameLst>
                                      </p:cBhvr>
                                      <p:tavLst>
                                        <p:tav tm="0">
                                          <p:val>
                                            <p:strVal val="#ppt_y"/>
                                          </p:val>
                                        </p:tav>
                                        <p:tav tm="100000">
                                          <p:val>
                                            <p:strVal val="#ppt_y"/>
                                          </p:val>
                                        </p:tav>
                                      </p:tavLst>
                                    </p:anim>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par>
                          <p:cTn id="63" fill="hold">
                            <p:stCondLst>
                              <p:cond delay="1000"/>
                            </p:stCondLst>
                            <p:childTnLst>
                              <p:par>
                                <p:cTn id="64" presetID="53" presetClass="entr" presetSubtype="16" fill="hold" grpId="0" nodeType="afterEffect">
                                  <p:stCondLst>
                                    <p:cond delay="0"/>
                                  </p:stCondLst>
                                  <p:iterate type="lt">
                                    <p:tmPct val="10000"/>
                                  </p:iterate>
                                  <p:childTnLst>
                                    <p:set>
                                      <p:cBhvr>
                                        <p:cTn id="65" dur="1" fill="hold">
                                          <p:stCondLst>
                                            <p:cond delay="0"/>
                                          </p:stCondLst>
                                        </p:cTn>
                                        <p:tgtEl>
                                          <p:spTgt spid="54"/>
                                        </p:tgtEl>
                                        <p:attrNameLst>
                                          <p:attrName>style.visibility</p:attrName>
                                        </p:attrNameLst>
                                      </p:cBhvr>
                                      <p:to>
                                        <p:strVal val="visible"/>
                                      </p:to>
                                    </p:set>
                                    <p:anim calcmode="lin" valueType="num">
                                      <p:cBhvr>
                                        <p:cTn id="66" dur="250" fill="hold"/>
                                        <p:tgtEl>
                                          <p:spTgt spid="54"/>
                                        </p:tgtEl>
                                        <p:attrNameLst>
                                          <p:attrName>ppt_w</p:attrName>
                                        </p:attrNameLst>
                                      </p:cBhvr>
                                      <p:tavLst>
                                        <p:tav tm="0">
                                          <p:val>
                                            <p:fltVal val="0"/>
                                          </p:val>
                                        </p:tav>
                                        <p:tav tm="100000">
                                          <p:val>
                                            <p:strVal val="#ppt_w"/>
                                          </p:val>
                                        </p:tav>
                                      </p:tavLst>
                                    </p:anim>
                                    <p:anim calcmode="lin" valueType="num">
                                      <p:cBhvr>
                                        <p:cTn id="67" dur="250" fill="hold"/>
                                        <p:tgtEl>
                                          <p:spTgt spid="54"/>
                                        </p:tgtEl>
                                        <p:attrNameLst>
                                          <p:attrName>ppt_h</p:attrName>
                                        </p:attrNameLst>
                                      </p:cBhvr>
                                      <p:tavLst>
                                        <p:tav tm="0">
                                          <p:val>
                                            <p:fltVal val="0"/>
                                          </p:val>
                                        </p:tav>
                                        <p:tav tm="100000">
                                          <p:val>
                                            <p:strVal val="#ppt_h"/>
                                          </p:val>
                                        </p:tav>
                                      </p:tavLst>
                                    </p:anim>
                                    <p:animEffect transition="in" filter="fade">
                                      <p:cBhvr>
                                        <p:cTn id="68"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8" grpId="0" animBg="1"/>
      <p:bldP spid="29" grpId="0" animBg="1"/>
      <p:bldP spid="32" grpId="0"/>
      <p:bldP spid="35" grpId="0" animBg="1"/>
      <p:bldP spid="36" grpId="0" animBg="1"/>
      <p:bldP spid="38" grpId="0"/>
      <p:bldP spid="40" grpId="0" animBg="1"/>
      <p:bldP spid="42" grpId="0" animBg="1"/>
      <p:bldP spid="54" grpId="0"/>
      <p:bldP spid="56" grpId="0" animBg="1"/>
      <p:bldP spid="5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8"/>
          <p:cNvSpPr txBox="1"/>
          <p:nvPr/>
        </p:nvSpPr>
        <p:spPr>
          <a:xfrm>
            <a:off x="4211038" y="2124382"/>
            <a:ext cx="2253331"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dirty="0"/>
              <a:t>Eulerian Method</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11" name="矩形 10"/>
          <p:cNvSpPr/>
          <p:nvPr/>
        </p:nvSpPr>
        <p:spPr>
          <a:xfrm>
            <a:off x="4126393" y="2634143"/>
            <a:ext cx="6279850" cy="1306127"/>
          </a:xfrm>
          <a:prstGeom prst="rect">
            <a:avLst/>
          </a:prstGeom>
        </p:spPr>
        <p:txBody>
          <a:bodyPr wrap="square" lIns="0" tIns="0" rIns="0" bIns="0">
            <a:spAutoFit/>
          </a:bodyPr>
          <a:lstStyle/>
          <a:p>
            <a:pPr algn="just">
              <a:lnSpc>
                <a:spcPct val="120000"/>
              </a:lnSpc>
            </a:pPr>
            <a:r>
              <a:rPr lang="en-US" altLang="zh-CN" dirty="0"/>
              <a:t>This method uses a stationary grid to simulate fluids by calculating properties like velocity and pressure at fixed points. It is effective for simulating gases, water, and diffusion, but less so for viscous fluids or tracking fluid interfaces, such as lava or honey.</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 name="矩形 3"/>
          <p:cNvSpPr/>
          <p:nvPr/>
        </p:nvSpPr>
        <p:spPr>
          <a:xfrm>
            <a:off x="4211038" y="2467369"/>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TextBox 28"/>
          <p:cNvSpPr txBox="1"/>
          <p:nvPr/>
        </p:nvSpPr>
        <p:spPr>
          <a:xfrm>
            <a:off x="1825095" y="4467730"/>
            <a:ext cx="2253331"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dirty="0" err="1"/>
              <a:t>Lagrangian</a:t>
            </a:r>
            <a:r>
              <a:rPr lang="en-US" altLang="zh-CN" sz="1800" dirty="0"/>
              <a:t> Method</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17" name="矩形 16"/>
          <p:cNvSpPr/>
          <p:nvPr/>
        </p:nvSpPr>
        <p:spPr>
          <a:xfrm>
            <a:off x="833120" y="4856436"/>
            <a:ext cx="7806107" cy="1306127"/>
          </a:xfrm>
          <a:prstGeom prst="rect">
            <a:avLst/>
          </a:prstGeom>
        </p:spPr>
        <p:txBody>
          <a:bodyPr wrap="square" lIns="0" tIns="0" rIns="0" bIns="0">
            <a:spAutoFit/>
          </a:bodyPr>
          <a:lstStyle/>
          <a:p>
            <a:pPr algn="just">
              <a:lnSpc>
                <a:spcPct val="120000"/>
              </a:lnSpc>
            </a:pPr>
            <a:r>
              <a:rPr lang="en-US" altLang="zh-CN" dirty="0"/>
              <a:t>This approach models fluid using discrete particles that move and carry individual properties. It excels at simulating complex interactions like splashing and is ideal for non-Newtonian fluids and particulate flows. While it conserves mass and handles free surface flows well, it struggles with enforcing incompressibility.</a:t>
            </a: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8" name="矩形 17"/>
          <p:cNvSpPr/>
          <p:nvPr/>
        </p:nvSpPr>
        <p:spPr>
          <a:xfrm>
            <a:off x="1825095" y="4810717"/>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8" name="直接连接符 7"/>
          <p:cNvCxnSpPr/>
          <p:nvPr/>
        </p:nvCxnSpPr>
        <p:spPr>
          <a:xfrm>
            <a:off x="2422502" y="4070644"/>
            <a:ext cx="8665793" cy="0"/>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pic>
        <p:nvPicPr>
          <p:cNvPr id="12" name="图片 11" descr="图片包含 游戏机, 灯光&#10;&#10;描述已自动生成">
            <a:extLst>
              <a:ext uri="{FF2B5EF4-FFF2-40B4-BE49-F238E27FC236}">
                <a16:creationId xmlns:a16="http://schemas.microsoft.com/office/drawing/2014/main" id="{A18BA220-8782-E5E4-6DA1-52AE414D9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645" y="1550172"/>
            <a:ext cx="2491750" cy="2455285"/>
          </a:xfrm>
          <a:prstGeom prst="rect">
            <a:avLst/>
          </a:prstGeom>
        </p:spPr>
      </p:pic>
      <p:pic>
        <p:nvPicPr>
          <p:cNvPr id="14" name="图片 13" descr="一群人正在游泳&#10;&#10;中度可信度描述已自动生成">
            <a:extLst>
              <a:ext uri="{FF2B5EF4-FFF2-40B4-BE49-F238E27FC236}">
                <a16:creationId xmlns:a16="http://schemas.microsoft.com/office/drawing/2014/main" id="{3C1BF7A7-BBD2-A614-4527-BAEE6E045E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63493" y="4234536"/>
            <a:ext cx="1928027" cy="1928027"/>
          </a:xfrm>
          <a:prstGeom prst="rect">
            <a:avLst/>
          </a:prstGeom>
        </p:spPr>
      </p:pic>
    </p:spTree>
    <p:extLst>
      <p:ext uri="{BB962C8B-B14F-4D97-AF65-F5344CB8AC3E}">
        <p14:creationId xmlns:p14="http://schemas.microsoft.com/office/powerpoint/2010/main" val="889917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250" fill="hold"/>
                                        <p:tgtEl>
                                          <p:spTgt spid="11"/>
                                        </p:tgtEl>
                                        <p:attrNameLst>
                                          <p:attrName>ppt_w</p:attrName>
                                        </p:attrNameLst>
                                      </p:cBhvr>
                                      <p:tavLst>
                                        <p:tav tm="0">
                                          <p:val>
                                            <p:fltVal val="0"/>
                                          </p:val>
                                        </p:tav>
                                        <p:tav tm="100000">
                                          <p:val>
                                            <p:strVal val="#ppt_w"/>
                                          </p:val>
                                        </p:tav>
                                      </p:tavLst>
                                    </p:anim>
                                    <p:anim calcmode="lin" valueType="num">
                                      <p:cBhvr>
                                        <p:cTn id="21" dur="250" fill="hold"/>
                                        <p:tgtEl>
                                          <p:spTgt spid="11"/>
                                        </p:tgtEl>
                                        <p:attrNameLst>
                                          <p:attrName>ppt_h</p:attrName>
                                        </p:attrNameLst>
                                      </p:cBhvr>
                                      <p:tavLst>
                                        <p:tav tm="0">
                                          <p:val>
                                            <p:fltVal val="0"/>
                                          </p:val>
                                        </p:tav>
                                        <p:tav tm="100000">
                                          <p:val>
                                            <p:strVal val="#ppt_h"/>
                                          </p:val>
                                        </p:tav>
                                      </p:tavLst>
                                    </p:anim>
                                    <p:animEffect transition="in" filter="fade">
                                      <p:cBhvr>
                                        <p:cTn id="22" dur="250"/>
                                        <p:tgtEl>
                                          <p:spTgt spid="11"/>
                                        </p:tgtEl>
                                      </p:cBhvr>
                                    </p:animEffect>
                                  </p:childTnLst>
                                </p:cTn>
                              </p:par>
                            </p:childTnLst>
                          </p:cTn>
                        </p:par>
                        <p:par>
                          <p:cTn id="23" fill="hold">
                            <p:stCondLst>
                              <p:cond delay="6850"/>
                            </p:stCondLst>
                            <p:childTnLst>
                              <p:par>
                                <p:cTn id="24" presetID="2" presetClass="entr" presetSubtype="2"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735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 calcmode="lin" valueType="num">
                                      <p:cBhvr>
                                        <p:cTn id="35" dur="250" fill="hold"/>
                                        <p:tgtEl>
                                          <p:spTgt spid="17"/>
                                        </p:tgtEl>
                                        <p:attrNameLst>
                                          <p:attrName>ppt_w</p:attrName>
                                        </p:attrNameLst>
                                      </p:cBhvr>
                                      <p:tavLst>
                                        <p:tav tm="0">
                                          <p:val>
                                            <p:fltVal val="0"/>
                                          </p:val>
                                        </p:tav>
                                        <p:tav tm="100000">
                                          <p:val>
                                            <p:strVal val="#ppt_w"/>
                                          </p:val>
                                        </p:tav>
                                      </p:tavLst>
                                    </p:anim>
                                    <p:anim calcmode="lin" valueType="num">
                                      <p:cBhvr>
                                        <p:cTn id="36" dur="250" fill="hold"/>
                                        <p:tgtEl>
                                          <p:spTgt spid="17"/>
                                        </p:tgtEl>
                                        <p:attrNameLst>
                                          <p:attrName>ppt_h</p:attrName>
                                        </p:attrNameLst>
                                      </p:cBhvr>
                                      <p:tavLst>
                                        <p:tav tm="0">
                                          <p:val>
                                            <p:fltVal val="0"/>
                                          </p:val>
                                        </p:tav>
                                        <p:tav tm="100000">
                                          <p:val>
                                            <p:strVal val="#ppt_h"/>
                                          </p:val>
                                        </p:tav>
                                      </p:tavLst>
                                    </p:anim>
                                    <p:animEffect transition="in" filter="fade">
                                      <p:cBhvr>
                                        <p:cTn id="3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animBg="1"/>
      <p:bldP spid="16" grpId="0"/>
      <p:bldP spid="17"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4" name="文本框 23"/>
          <p:cNvSpPr txBox="1"/>
          <p:nvPr/>
        </p:nvSpPr>
        <p:spPr>
          <a:xfrm>
            <a:off x="2885401" y="2443843"/>
            <a:ext cx="1643400"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02</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33028" y="2583974"/>
            <a:ext cx="4238307" cy="1660070"/>
          </a:xfrm>
          <a:prstGeom prst="rect">
            <a:avLst/>
          </a:prstGeom>
          <a:noFill/>
        </p:spPr>
        <p:txBody>
          <a:bodyPr wrap="square" rtlCol="0">
            <a:spAutoFit/>
            <a:scene3d>
              <a:camera prst="orthographicFront"/>
              <a:lightRig rig="threePt" dir="t"/>
            </a:scene3d>
            <a:sp3d contourW="12700"/>
          </a:bodyPr>
          <a:lstStyle/>
          <a:p>
            <a:pPr fontAlgn="base">
              <a:lnSpc>
                <a:spcPct val="120000"/>
              </a:lnSpc>
              <a:spcBef>
                <a:spcPct val="0"/>
              </a:spcBef>
              <a:spcAft>
                <a:spcPct val="0"/>
              </a:spcAft>
              <a:buFontTx/>
              <a:buNone/>
            </a:pPr>
            <a:r>
              <a:rPr lang="en-US" altLang="zh-CN" sz="4400" b="1" dirty="0">
                <a:solidFill>
                  <a:schemeClr val="bg1"/>
                </a:solidFill>
                <a:latin typeface="Söhne"/>
              </a:rPr>
              <a:t>Overview of SPH and Unity</a:t>
            </a:r>
            <a:r>
              <a:rPr lang="en-US" altLang="zh-CN" sz="4400" dirty="0">
                <a:solidFill>
                  <a:schemeClr val="bg1"/>
                </a:solidFill>
                <a:latin typeface="Söhne"/>
              </a:rPr>
              <a:t> </a:t>
            </a:r>
            <a:endParaRPr lang="zh-CN" altLang="en-US" sz="4400" b="1" dirty="0">
              <a:solidFill>
                <a:schemeClr val="bg1"/>
              </a:solidFill>
              <a:latin typeface="思源黑体" panose="020B0500000000000000" pitchFamily="34" charset="-122"/>
              <a:ea typeface="思源黑体" panose="020B0500000000000000" pitchFamily="34" charset="-122"/>
            </a:endParaRP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83088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709856" y="2791675"/>
            <a:ext cx="4334985" cy="3639924"/>
            <a:chOff x="3345274" y="1792649"/>
            <a:chExt cx="5437512" cy="4565674"/>
          </a:xfrm>
        </p:grpSpPr>
        <p:sp>
          <p:nvSpPr>
            <p:cNvPr id="38" name="Freeform 6"/>
            <p:cNvSpPr>
              <a:spLocks noEditPoints="1"/>
            </p:cNvSpPr>
            <p:nvPr/>
          </p:nvSpPr>
          <p:spPr bwMode="auto">
            <a:xfrm>
              <a:off x="4637435" y="2818924"/>
              <a:ext cx="2797008" cy="2797008"/>
            </a:xfrm>
            <a:custGeom>
              <a:avLst/>
              <a:gdLst>
                <a:gd name="T0" fmla="*/ 2189 w 3067"/>
                <a:gd name="T1" fmla="*/ 554 h 3062"/>
                <a:gd name="T2" fmla="*/ 878 w 3067"/>
                <a:gd name="T3" fmla="*/ 2507 h 3062"/>
                <a:gd name="T4" fmla="*/ 576 w 3067"/>
                <a:gd name="T5" fmla="*/ 2734 h 3062"/>
                <a:gd name="T6" fmla="*/ 968 w 3067"/>
                <a:gd name="T7" fmla="*/ 2704 h 3062"/>
                <a:gd name="T8" fmla="*/ 1122 w 3067"/>
                <a:gd name="T9" fmla="*/ 3013 h 3062"/>
                <a:gd name="T10" fmla="*/ 1474 w 3067"/>
                <a:gd name="T11" fmla="*/ 2829 h 3062"/>
                <a:gd name="T12" fmla="*/ 1712 w 3067"/>
                <a:gd name="T13" fmla="*/ 3062 h 3062"/>
                <a:gd name="T14" fmla="*/ 1968 w 3067"/>
                <a:gd name="T15" fmla="*/ 2754 h 3062"/>
                <a:gd name="T16" fmla="*/ 2309 w 3067"/>
                <a:gd name="T17" fmla="*/ 2867 h 3062"/>
                <a:gd name="T18" fmla="*/ 2420 w 3067"/>
                <a:gd name="T19" fmla="*/ 2480 h 3062"/>
                <a:gd name="T20" fmla="*/ 2744 w 3067"/>
                <a:gd name="T21" fmla="*/ 2493 h 3062"/>
                <a:gd name="T22" fmla="*/ 2704 w 3067"/>
                <a:gd name="T23" fmla="*/ 2092 h 3062"/>
                <a:gd name="T24" fmla="*/ 3017 w 3067"/>
                <a:gd name="T25" fmla="*/ 1964 h 3062"/>
                <a:gd name="T26" fmla="*/ 2830 w 3067"/>
                <a:gd name="T27" fmla="*/ 1608 h 3062"/>
                <a:gd name="T28" fmla="*/ 3067 w 3067"/>
                <a:gd name="T29" fmla="*/ 1361 h 3062"/>
                <a:gd name="T30" fmla="*/ 2760 w 3067"/>
                <a:gd name="T31" fmla="*/ 1104 h 3062"/>
                <a:gd name="T32" fmla="*/ 2889 w 3067"/>
                <a:gd name="T33" fmla="*/ 800 h 3062"/>
                <a:gd name="T34" fmla="*/ 2513 w 3067"/>
                <a:gd name="T35" fmla="*/ 674 h 3062"/>
                <a:gd name="T36" fmla="*/ 2492 w 3067"/>
                <a:gd name="T37" fmla="*/ 328 h 3062"/>
                <a:gd name="T38" fmla="*/ 2102 w 3067"/>
                <a:gd name="T39" fmla="*/ 355 h 3062"/>
                <a:gd name="T40" fmla="*/ 1945 w 3067"/>
                <a:gd name="T41" fmla="*/ 48 h 3062"/>
                <a:gd name="T42" fmla="*/ 1600 w 3067"/>
                <a:gd name="T43" fmla="*/ 220 h 3062"/>
                <a:gd name="T44" fmla="*/ 1355 w 3067"/>
                <a:gd name="T45" fmla="*/ 0 h 3062"/>
                <a:gd name="T46" fmla="*/ 1101 w 3067"/>
                <a:gd name="T47" fmla="*/ 285 h 3062"/>
                <a:gd name="T48" fmla="*/ 758 w 3067"/>
                <a:gd name="T49" fmla="*/ 195 h 3062"/>
                <a:gd name="T50" fmla="*/ 638 w 3067"/>
                <a:gd name="T51" fmla="*/ 556 h 3062"/>
                <a:gd name="T52" fmla="*/ 323 w 3067"/>
                <a:gd name="T53" fmla="*/ 568 h 3062"/>
                <a:gd name="T54" fmla="*/ 344 w 3067"/>
                <a:gd name="T55" fmla="*/ 948 h 3062"/>
                <a:gd name="T56" fmla="*/ 50 w 3067"/>
                <a:gd name="T57" fmla="*/ 1097 h 3062"/>
                <a:gd name="T58" fmla="*/ 216 w 3067"/>
                <a:gd name="T59" fmla="*/ 1443 h 3062"/>
                <a:gd name="T60" fmla="*/ 0 w 3067"/>
                <a:gd name="T61" fmla="*/ 1701 h 3062"/>
                <a:gd name="T62" fmla="*/ 290 w 3067"/>
                <a:gd name="T63" fmla="*/ 1956 h 3062"/>
                <a:gd name="T64" fmla="*/ 179 w 3067"/>
                <a:gd name="T65" fmla="*/ 2262 h 3062"/>
                <a:gd name="T66" fmla="*/ 547 w 3067"/>
                <a:gd name="T67" fmla="*/ 2390 h 3062"/>
                <a:gd name="T68" fmla="*/ 576 w 3067"/>
                <a:gd name="T69" fmla="*/ 2734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67" h="3062">
                  <a:moveTo>
                    <a:pt x="557" y="875"/>
                  </a:moveTo>
                  <a:cubicBezTo>
                    <a:pt x="919" y="336"/>
                    <a:pt x="1650" y="192"/>
                    <a:pt x="2189" y="554"/>
                  </a:cubicBezTo>
                  <a:cubicBezTo>
                    <a:pt x="2728" y="916"/>
                    <a:pt x="2872" y="1647"/>
                    <a:pt x="2510" y="2186"/>
                  </a:cubicBezTo>
                  <a:cubicBezTo>
                    <a:pt x="2148" y="2726"/>
                    <a:pt x="1418" y="2869"/>
                    <a:pt x="878" y="2507"/>
                  </a:cubicBezTo>
                  <a:cubicBezTo>
                    <a:pt x="339" y="2145"/>
                    <a:pt x="195" y="1415"/>
                    <a:pt x="557" y="875"/>
                  </a:cubicBezTo>
                  <a:close/>
                  <a:moveTo>
                    <a:pt x="576" y="2734"/>
                  </a:moveTo>
                  <a:lnTo>
                    <a:pt x="779" y="2870"/>
                  </a:lnTo>
                  <a:lnTo>
                    <a:pt x="968" y="2704"/>
                  </a:lnTo>
                  <a:cubicBezTo>
                    <a:pt x="1014" y="2726"/>
                    <a:pt x="1062" y="2745"/>
                    <a:pt x="1110" y="2761"/>
                  </a:cubicBezTo>
                  <a:lnTo>
                    <a:pt x="1122" y="3013"/>
                  </a:lnTo>
                  <a:lnTo>
                    <a:pt x="1363" y="3060"/>
                  </a:lnTo>
                  <a:lnTo>
                    <a:pt x="1474" y="2829"/>
                  </a:lnTo>
                  <a:cubicBezTo>
                    <a:pt x="1517" y="2831"/>
                    <a:pt x="1560" y="2830"/>
                    <a:pt x="1603" y="2828"/>
                  </a:cubicBezTo>
                  <a:lnTo>
                    <a:pt x="1712" y="3062"/>
                  </a:lnTo>
                  <a:lnTo>
                    <a:pt x="1952" y="3015"/>
                  </a:lnTo>
                  <a:lnTo>
                    <a:pt x="1968" y="2754"/>
                  </a:lnTo>
                  <a:cubicBezTo>
                    <a:pt x="2017" y="2737"/>
                    <a:pt x="2066" y="2716"/>
                    <a:pt x="2113" y="2692"/>
                  </a:cubicBezTo>
                  <a:lnTo>
                    <a:pt x="2309" y="2867"/>
                  </a:lnTo>
                  <a:lnTo>
                    <a:pt x="2510" y="2728"/>
                  </a:lnTo>
                  <a:lnTo>
                    <a:pt x="2420" y="2480"/>
                  </a:lnTo>
                  <a:cubicBezTo>
                    <a:pt x="2446" y="2455"/>
                    <a:pt x="2472" y="2429"/>
                    <a:pt x="2497" y="2401"/>
                  </a:cubicBezTo>
                  <a:lnTo>
                    <a:pt x="2744" y="2493"/>
                  </a:lnTo>
                  <a:lnTo>
                    <a:pt x="2880" y="2290"/>
                  </a:lnTo>
                  <a:lnTo>
                    <a:pt x="2704" y="2092"/>
                  </a:lnTo>
                  <a:cubicBezTo>
                    <a:pt x="2723" y="2053"/>
                    <a:pt x="2740" y="2013"/>
                    <a:pt x="2754" y="1973"/>
                  </a:cubicBezTo>
                  <a:lnTo>
                    <a:pt x="3017" y="1964"/>
                  </a:lnTo>
                  <a:lnTo>
                    <a:pt x="3066" y="1725"/>
                  </a:lnTo>
                  <a:lnTo>
                    <a:pt x="2830" y="1608"/>
                  </a:lnTo>
                  <a:cubicBezTo>
                    <a:pt x="2832" y="1562"/>
                    <a:pt x="2833" y="1515"/>
                    <a:pt x="2831" y="1469"/>
                  </a:cubicBezTo>
                  <a:lnTo>
                    <a:pt x="3067" y="1361"/>
                  </a:lnTo>
                  <a:lnTo>
                    <a:pt x="3019" y="1121"/>
                  </a:lnTo>
                  <a:lnTo>
                    <a:pt x="2760" y="1104"/>
                  </a:lnTo>
                  <a:cubicBezTo>
                    <a:pt x="2747" y="1064"/>
                    <a:pt x="2731" y="1024"/>
                    <a:pt x="2713" y="986"/>
                  </a:cubicBezTo>
                  <a:lnTo>
                    <a:pt x="2889" y="800"/>
                  </a:lnTo>
                  <a:lnTo>
                    <a:pt x="2754" y="595"/>
                  </a:lnTo>
                  <a:lnTo>
                    <a:pt x="2513" y="674"/>
                  </a:lnTo>
                  <a:cubicBezTo>
                    <a:pt x="2480" y="635"/>
                    <a:pt x="2444" y="598"/>
                    <a:pt x="2406" y="563"/>
                  </a:cubicBezTo>
                  <a:lnTo>
                    <a:pt x="2492" y="328"/>
                  </a:lnTo>
                  <a:lnTo>
                    <a:pt x="2288" y="191"/>
                  </a:lnTo>
                  <a:lnTo>
                    <a:pt x="2102" y="355"/>
                  </a:lnTo>
                  <a:cubicBezTo>
                    <a:pt x="2055" y="331"/>
                    <a:pt x="2006" y="310"/>
                    <a:pt x="1957" y="293"/>
                  </a:cubicBezTo>
                  <a:lnTo>
                    <a:pt x="1945" y="48"/>
                  </a:lnTo>
                  <a:lnTo>
                    <a:pt x="1705" y="1"/>
                  </a:lnTo>
                  <a:lnTo>
                    <a:pt x="1600" y="220"/>
                  </a:lnTo>
                  <a:cubicBezTo>
                    <a:pt x="1552" y="217"/>
                    <a:pt x="1504" y="216"/>
                    <a:pt x="1457" y="218"/>
                  </a:cubicBezTo>
                  <a:lnTo>
                    <a:pt x="1355" y="0"/>
                  </a:lnTo>
                  <a:lnTo>
                    <a:pt x="1115" y="46"/>
                  </a:lnTo>
                  <a:lnTo>
                    <a:pt x="1101" y="285"/>
                  </a:lnTo>
                  <a:cubicBezTo>
                    <a:pt x="1044" y="304"/>
                    <a:pt x="989" y="326"/>
                    <a:pt x="935" y="353"/>
                  </a:cubicBezTo>
                  <a:lnTo>
                    <a:pt x="758" y="195"/>
                  </a:lnTo>
                  <a:lnTo>
                    <a:pt x="557" y="333"/>
                  </a:lnTo>
                  <a:lnTo>
                    <a:pt x="638" y="556"/>
                  </a:lnTo>
                  <a:cubicBezTo>
                    <a:pt x="606" y="585"/>
                    <a:pt x="574" y="617"/>
                    <a:pt x="545" y="650"/>
                  </a:cubicBezTo>
                  <a:lnTo>
                    <a:pt x="323" y="568"/>
                  </a:lnTo>
                  <a:lnTo>
                    <a:pt x="187" y="771"/>
                  </a:lnTo>
                  <a:lnTo>
                    <a:pt x="344" y="948"/>
                  </a:lnTo>
                  <a:cubicBezTo>
                    <a:pt x="322" y="995"/>
                    <a:pt x="302" y="1042"/>
                    <a:pt x="285" y="1090"/>
                  </a:cubicBezTo>
                  <a:lnTo>
                    <a:pt x="50" y="1097"/>
                  </a:lnTo>
                  <a:lnTo>
                    <a:pt x="2" y="1337"/>
                  </a:lnTo>
                  <a:lnTo>
                    <a:pt x="216" y="1443"/>
                  </a:lnTo>
                  <a:cubicBezTo>
                    <a:pt x="213" y="1496"/>
                    <a:pt x="213" y="1549"/>
                    <a:pt x="216" y="1602"/>
                  </a:cubicBezTo>
                  <a:lnTo>
                    <a:pt x="0" y="1701"/>
                  </a:lnTo>
                  <a:lnTo>
                    <a:pt x="48" y="1941"/>
                  </a:lnTo>
                  <a:lnTo>
                    <a:pt x="290" y="1956"/>
                  </a:lnTo>
                  <a:cubicBezTo>
                    <a:pt x="305" y="2000"/>
                    <a:pt x="324" y="2044"/>
                    <a:pt x="344" y="2086"/>
                  </a:cubicBezTo>
                  <a:lnTo>
                    <a:pt x="179" y="2262"/>
                  </a:lnTo>
                  <a:lnTo>
                    <a:pt x="313" y="2467"/>
                  </a:lnTo>
                  <a:lnTo>
                    <a:pt x="547" y="2390"/>
                  </a:lnTo>
                  <a:cubicBezTo>
                    <a:pt x="582" y="2429"/>
                    <a:pt x="620" y="2466"/>
                    <a:pt x="661" y="2502"/>
                  </a:cubicBezTo>
                  <a:lnTo>
                    <a:pt x="576" y="2734"/>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solidFill>
                  <a:schemeClr val="bg1"/>
                </a:solidFill>
              </a:endParaRPr>
            </a:p>
          </p:txBody>
        </p:sp>
        <p:sp>
          <p:nvSpPr>
            <p:cNvPr id="39" name="Freeform 7"/>
            <p:cNvSpPr>
              <a:spLocks noEditPoints="1"/>
            </p:cNvSpPr>
            <p:nvPr/>
          </p:nvSpPr>
          <p:spPr bwMode="auto">
            <a:xfrm>
              <a:off x="5556395" y="5278846"/>
              <a:ext cx="995205" cy="1079477"/>
            </a:xfrm>
            <a:custGeom>
              <a:avLst/>
              <a:gdLst>
                <a:gd name="T0" fmla="*/ 0 w 1094"/>
                <a:gd name="T1" fmla="*/ 0 h 1182"/>
                <a:gd name="T2" fmla="*/ 1094 w 1094"/>
                <a:gd name="T3" fmla="*/ 0 h 1182"/>
                <a:gd name="T4" fmla="*/ 1094 w 1094"/>
                <a:gd name="T5" fmla="*/ 511 h 1182"/>
                <a:gd name="T6" fmla="*/ 0 w 1094"/>
                <a:gd name="T7" fmla="*/ 511 h 1182"/>
                <a:gd name="T8" fmla="*/ 0 w 1094"/>
                <a:gd name="T9" fmla="*/ 0 h 1182"/>
                <a:gd name="T10" fmla="*/ 113 w 1094"/>
                <a:gd name="T11" fmla="*/ 567 h 1182"/>
                <a:gd name="T12" fmla="*/ 981 w 1094"/>
                <a:gd name="T13" fmla="*/ 567 h 1182"/>
                <a:gd name="T14" fmla="*/ 981 w 1094"/>
                <a:gd name="T15" fmla="*/ 774 h 1182"/>
                <a:gd name="T16" fmla="*/ 113 w 1094"/>
                <a:gd name="T17" fmla="*/ 774 h 1182"/>
                <a:gd name="T18" fmla="*/ 113 w 1094"/>
                <a:gd name="T19" fmla="*/ 567 h 1182"/>
                <a:gd name="T20" fmla="*/ 132 w 1094"/>
                <a:gd name="T21" fmla="*/ 822 h 1182"/>
                <a:gd name="T22" fmla="*/ 961 w 1094"/>
                <a:gd name="T23" fmla="*/ 822 h 1182"/>
                <a:gd name="T24" fmla="*/ 961 w 1094"/>
                <a:gd name="T25" fmla="*/ 979 h 1182"/>
                <a:gd name="T26" fmla="*/ 132 w 1094"/>
                <a:gd name="T27" fmla="*/ 979 h 1182"/>
                <a:gd name="T28" fmla="*/ 132 w 1094"/>
                <a:gd name="T29" fmla="*/ 822 h 1182"/>
                <a:gd name="T30" fmla="*/ 368 w 1094"/>
                <a:gd name="T31" fmla="*/ 1025 h 1182"/>
                <a:gd name="T32" fmla="*/ 725 w 1094"/>
                <a:gd name="T33" fmla="*/ 1025 h 1182"/>
                <a:gd name="T34" fmla="*/ 725 w 1094"/>
                <a:gd name="T35" fmla="*/ 1182 h 1182"/>
                <a:gd name="T36" fmla="*/ 368 w 1094"/>
                <a:gd name="T37" fmla="*/ 1182 h 1182"/>
                <a:gd name="T38" fmla="*/ 368 w 1094"/>
                <a:gd name="T39" fmla="*/ 1025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4" h="1182">
                  <a:moveTo>
                    <a:pt x="0" y="0"/>
                  </a:moveTo>
                  <a:lnTo>
                    <a:pt x="1094" y="0"/>
                  </a:lnTo>
                  <a:lnTo>
                    <a:pt x="1094" y="511"/>
                  </a:lnTo>
                  <a:lnTo>
                    <a:pt x="0" y="511"/>
                  </a:lnTo>
                  <a:lnTo>
                    <a:pt x="0" y="0"/>
                  </a:lnTo>
                  <a:close/>
                  <a:moveTo>
                    <a:pt x="113" y="567"/>
                  </a:moveTo>
                  <a:lnTo>
                    <a:pt x="981" y="567"/>
                  </a:lnTo>
                  <a:lnTo>
                    <a:pt x="981" y="774"/>
                  </a:lnTo>
                  <a:lnTo>
                    <a:pt x="113" y="774"/>
                  </a:lnTo>
                  <a:lnTo>
                    <a:pt x="113" y="567"/>
                  </a:lnTo>
                  <a:close/>
                  <a:moveTo>
                    <a:pt x="132" y="822"/>
                  </a:moveTo>
                  <a:lnTo>
                    <a:pt x="961" y="822"/>
                  </a:lnTo>
                  <a:lnTo>
                    <a:pt x="961" y="979"/>
                  </a:lnTo>
                  <a:lnTo>
                    <a:pt x="132" y="979"/>
                  </a:lnTo>
                  <a:lnTo>
                    <a:pt x="132" y="822"/>
                  </a:lnTo>
                  <a:close/>
                  <a:moveTo>
                    <a:pt x="368" y="1025"/>
                  </a:moveTo>
                  <a:lnTo>
                    <a:pt x="725" y="1025"/>
                  </a:lnTo>
                  <a:lnTo>
                    <a:pt x="725" y="1182"/>
                  </a:lnTo>
                  <a:lnTo>
                    <a:pt x="368" y="1182"/>
                  </a:lnTo>
                  <a:lnTo>
                    <a:pt x="368" y="1025"/>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solidFill>
                  <a:schemeClr val="bg1"/>
                </a:solidFill>
              </a:endParaRPr>
            </a:p>
          </p:txBody>
        </p:sp>
        <p:grpSp>
          <p:nvGrpSpPr>
            <p:cNvPr id="40" name="组合 39"/>
            <p:cNvGrpSpPr/>
            <p:nvPr/>
          </p:nvGrpSpPr>
          <p:grpSpPr>
            <a:xfrm>
              <a:off x="3345274" y="3641573"/>
              <a:ext cx="1264071" cy="1264071"/>
              <a:chOff x="3602100" y="4141250"/>
              <a:chExt cx="1264071" cy="1264071"/>
            </a:xfrm>
          </p:grpSpPr>
          <p:sp>
            <p:nvSpPr>
              <p:cNvPr id="61" name="Freeform 8"/>
              <p:cNvSpPr>
                <a:spLocks noEditPoints="1"/>
              </p:cNvSpPr>
              <p:nvPr/>
            </p:nvSpPr>
            <p:spPr bwMode="auto">
              <a:xfrm>
                <a:off x="3602100" y="4141250"/>
                <a:ext cx="1264071" cy="1264071"/>
              </a:xfrm>
              <a:custGeom>
                <a:avLst/>
                <a:gdLst>
                  <a:gd name="T0" fmla="*/ 813 w 1386"/>
                  <a:gd name="T1" fmla="*/ 164 h 1385"/>
                  <a:gd name="T2" fmla="*/ 561 w 1386"/>
                  <a:gd name="T3" fmla="*/ 1218 h 1385"/>
                  <a:gd name="T4" fmla="*/ 477 w 1386"/>
                  <a:gd name="T5" fmla="*/ 1353 h 1385"/>
                  <a:gd name="T6" fmla="*/ 638 w 1386"/>
                  <a:gd name="T7" fmla="*/ 1279 h 1385"/>
                  <a:gd name="T8" fmla="*/ 751 w 1386"/>
                  <a:gd name="T9" fmla="*/ 1385 h 1385"/>
                  <a:gd name="T10" fmla="*/ 871 w 1386"/>
                  <a:gd name="T11" fmla="*/ 1251 h 1385"/>
                  <a:gd name="T12" fmla="*/ 1007 w 1386"/>
                  <a:gd name="T13" fmla="*/ 1312 h 1385"/>
                  <a:gd name="T14" fmla="*/ 1067 w 1386"/>
                  <a:gd name="T15" fmla="*/ 1142 h 1385"/>
                  <a:gd name="T16" fmla="*/ 1229 w 1386"/>
                  <a:gd name="T17" fmla="*/ 1135 h 1385"/>
                  <a:gd name="T18" fmla="*/ 1215 w 1386"/>
                  <a:gd name="T19" fmla="*/ 954 h 1385"/>
                  <a:gd name="T20" fmla="*/ 1354 w 1386"/>
                  <a:gd name="T21" fmla="*/ 908 h 1385"/>
                  <a:gd name="T22" fmla="*/ 1274 w 1386"/>
                  <a:gd name="T23" fmla="*/ 745 h 1385"/>
                  <a:gd name="T24" fmla="*/ 1386 w 1386"/>
                  <a:gd name="T25" fmla="*/ 641 h 1385"/>
                  <a:gd name="T26" fmla="*/ 1251 w 1386"/>
                  <a:gd name="T27" fmla="*/ 520 h 1385"/>
                  <a:gd name="T28" fmla="*/ 1313 w 1386"/>
                  <a:gd name="T29" fmla="*/ 378 h 1385"/>
                  <a:gd name="T30" fmla="*/ 1143 w 1386"/>
                  <a:gd name="T31" fmla="*/ 318 h 1385"/>
                  <a:gd name="T32" fmla="*/ 1150 w 1386"/>
                  <a:gd name="T33" fmla="*/ 168 h 1385"/>
                  <a:gd name="T34" fmla="*/ 972 w 1386"/>
                  <a:gd name="T35" fmla="*/ 175 h 1385"/>
                  <a:gd name="T36" fmla="*/ 909 w 1386"/>
                  <a:gd name="T37" fmla="*/ 32 h 1385"/>
                  <a:gd name="T38" fmla="*/ 748 w 1386"/>
                  <a:gd name="T39" fmla="*/ 105 h 1385"/>
                  <a:gd name="T40" fmla="*/ 634 w 1386"/>
                  <a:gd name="T41" fmla="*/ 0 h 1385"/>
                  <a:gd name="T42" fmla="*/ 516 w 1386"/>
                  <a:gd name="T43" fmla="*/ 127 h 1385"/>
                  <a:gd name="T44" fmla="*/ 378 w 1386"/>
                  <a:gd name="T45" fmla="*/ 72 h 1385"/>
                  <a:gd name="T46" fmla="*/ 315 w 1386"/>
                  <a:gd name="T47" fmla="*/ 233 h 1385"/>
                  <a:gd name="T48" fmla="*/ 157 w 1386"/>
                  <a:gd name="T49" fmla="*/ 250 h 1385"/>
                  <a:gd name="T50" fmla="*/ 163 w 1386"/>
                  <a:gd name="T51" fmla="*/ 421 h 1385"/>
                  <a:gd name="T52" fmla="*/ 32 w 1386"/>
                  <a:gd name="T53" fmla="*/ 476 h 1385"/>
                  <a:gd name="T54" fmla="*/ 100 w 1386"/>
                  <a:gd name="T55" fmla="*/ 634 h 1385"/>
                  <a:gd name="T56" fmla="*/ 0 w 1386"/>
                  <a:gd name="T57" fmla="*/ 744 h 1385"/>
                  <a:gd name="T58" fmla="*/ 123 w 1386"/>
                  <a:gd name="T59" fmla="*/ 864 h 1385"/>
                  <a:gd name="T60" fmla="*/ 73 w 1386"/>
                  <a:gd name="T61" fmla="*/ 1007 h 1385"/>
                  <a:gd name="T62" fmla="*/ 235 w 1386"/>
                  <a:gd name="T63" fmla="*/ 1069 h 1385"/>
                  <a:gd name="T64" fmla="*/ 236 w 1386"/>
                  <a:gd name="T65" fmla="*/ 1216 h 1385"/>
                  <a:gd name="T66" fmla="*/ 411 w 1386"/>
                  <a:gd name="T67" fmla="*/ 1212 h 1385"/>
                  <a:gd name="T68" fmla="*/ 477 w 1386"/>
                  <a:gd name="T69" fmla="*/ 1353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29" y="274"/>
                      <a:pt x="522" y="94"/>
                      <a:pt x="813" y="164"/>
                    </a:cubicBezTo>
                    <a:cubicBezTo>
                      <a:pt x="1104" y="233"/>
                      <a:pt x="1284" y="526"/>
                      <a:pt x="1214" y="817"/>
                    </a:cubicBezTo>
                    <a:cubicBezTo>
                      <a:pt x="1145" y="1108"/>
                      <a:pt x="852" y="1288"/>
                      <a:pt x="561" y="1218"/>
                    </a:cubicBezTo>
                    <a:cubicBezTo>
                      <a:pt x="270" y="1149"/>
                      <a:pt x="90" y="856"/>
                      <a:pt x="160" y="565"/>
                    </a:cubicBezTo>
                    <a:close/>
                    <a:moveTo>
                      <a:pt x="477" y="1353"/>
                    </a:moveTo>
                    <a:lnTo>
                      <a:pt x="584" y="1379"/>
                    </a:lnTo>
                    <a:lnTo>
                      <a:pt x="638" y="1279"/>
                    </a:lnTo>
                    <a:cubicBezTo>
                      <a:pt x="661" y="1281"/>
                      <a:pt x="684" y="1281"/>
                      <a:pt x="706" y="1280"/>
                    </a:cubicBezTo>
                    <a:lnTo>
                      <a:pt x="751" y="1385"/>
                    </a:lnTo>
                    <a:lnTo>
                      <a:pt x="860" y="1367"/>
                    </a:lnTo>
                    <a:lnTo>
                      <a:pt x="871" y="1251"/>
                    </a:lnTo>
                    <a:cubicBezTo>
                      <a:pt x="889" y="1245"/>
                      <a:pt x="907" y="1238"/>
                      <a:pt x="925" y="1230"/>
                    </a:cubicBezTo>
                    <a:lnTo>
                      <a:pt x="1007" y="1312"/>
                    </a:lnTo>
                    <a:lnTo>
                      <a:pt x="1101" y="1255"/>
                    </a:lnTo>
                    <a:lnTo>
                      <a:pt x="1067" y="1142"/>
                    </a:lnTo>
                    <a:cubicBezTo>
                      <a:pt x="1085" y="1126"/>
                      <a:pt x="1103" y="1110"/>
                      <a:pt x="1119" y="1092"/>
                    </a:cubicBezTo>
                    <a:lnTo>
                      <a:pt x="1229" y="1135"/>
                    </a:lnTo>
                    <a:lnTo>
                      <a:pt x="1292" y="1045"/>
                    </a:lnTo>
                    <a:lnTo>
                      <a:pt x="1215" y="954"/>
                    </a:lnTo>
                    <a:cubicBezTo>
                      <a:pt x="1222" y="939"/>
                      <a:pt x="1229" y="924"/>
                      <a:pt x="1235" y="909"/>
                    </a:cubicBezTo>
                    <a:lnTo>
                      <a:pt x="1354" y="908"/>
                    </a:lnTo>
                    <a:lnTo>
                      <a:pt x="1379" y="801"/>
                    </a:lnTo>
                    <a:lnTo>
                      <a:pt x="1274" y="745"/>
                    </a:lnTo>
                    <a:cubicBezTo>
                      <a:pt x="1276" y="725"/>
                      <a:pt x="1277" y="706"/>
                      <a:pt x="1277" y="686"/>
                    </a:cubicBezTo>
                    <a:lnTo>
                      <a:pt x="1386" y="641"/>
                    </a:lnTo>
                    <a:lnTo>
                      <a:pt x="1369" y="532"/>
                    </a:lnTo>
                    <a:lnTo>
                      <a:pt x="1251" y="520"/>
                    </a:lnTo>
                    <a:cubicBezTo>
                      <a:pt x="1245" y="500"/>
                      <a:pt x="1238" y="480"/>
                      <a:pt x="1230" y="461"/>
                    </a:cubicBezTo>
                    <a:lnTo>
                      <a:pt x="1313" y="378"/>
                    </a:lnTo>
                    <a:lnTo>
                      <a:pt x="1255" y="284"/>
                    </a:lnTo>
                    <a:lnTo>
                      <a:pt x="1143" y="318"/>
                    </a:lnTo>
                    <a:cubicBezTo>
                      <a:pt x="1131" y="303"/>
                      <a:pt x="1118" y="289"/>
                      <a:pt x="1105" y="275"/>
                    </a:cubicBezTo>
                    <a:lnTo>
                      <a:pt x="1150" y="168"/>
                    </a:lnTo>
                    <a:lnTo>
                      <a:pt x="1061" y="103"/>
                    </a:lnTo>
                    <a:lnTo>
                      <a:pt x="972" y="175"/>
                    </a:lnTo>
                    <a:cubicBezTo>
                      <a:pt x="952" y="164"/>
                      <a:pt x="931" y="154"/>
                      <a:pt x="909" y="145"/>
                    </a:cubicBezTo>
                    <a:lnTo>
                      <a:pt x="909" y="32"/>
                    </a:lnTo>
                    <a:lnTo>
                      <a:pt x="801" y="6"/>
                    </a:lnTo>
                    <a:lnTo>
                      <a:pt x="748" y="105"/>
                    </a:lnTo>
                    <a:cubicBezTo>
                      <a:pt x="725" y="102"/>
                      <a:pt x="701" y="101"/>
                      <a:pt x="678" y="101"/>
                    </a:cubicBezTo>
                    <a:lnTo>
                      <a:pt x="634" y="0"/>
                    </a:lnTo>
                    <a:lnTo>
                      <a:pt x="526" y="18"/>
                    </a:lnTo>
                    <a:lnTo>
                      <a:pt x="516" y="127"/>
                    </a:lnTo>
                    <a:cubicBezTo>
                      <a:pt x="495" y="133"/>
                      <a:pt x="475" y="140"/>
                      <a:pt x="455" y="149"/>
                    </a:cubicBezTo>
                    <a:lnTo>
                      <a:pt x="378" y="72"/>
                    </a:lnTo>
                    <a:lnTo>
                      <a:pt x="284" y="130"/>
                    </a:lnTo>
                    <a:lnTo>
                      <a:pt x="315" y="233"/>
                    </a:lnTo>
                    <a:cubicBezTo>
                      <a:pt x="295" y="250"/>
                      <a:pt x="275" y="269"/>
                      <a:pt x="256" y="288"/>
                    </a:cubicBezTo>
                    <a:lnTo>
                      <a:pt x="157" y="250"/>
                    </a:lnTo>
                    <a:lnTo>
                      <a:pt x="94" y="340"/>
                    </a:lnTo>
                    <a:lnTo>
                      <a:pt x="163" y="421"/>
                    </a:lnTo>
                    <a:cubicBezTo>
                      <a:pt x="154" y="439"/>
                      <a:pt x="145" y="457"/>
                      <a:pt x="138" y="476"/>
                    </a:cubicBezTo>
                    <a:lnTo>
                      <a:pt x="32" y="476"/>
                    </a:lnTo>
                    <a:lnTo>
                      <a:pt x="6" y="584"/>
                    </a:lnTo>
                    <a:lnTo>
                      <a:pt x="100" y="634"/>
                    </a:lnTo>
                    <a:cubicBezTo>
                      <a:pt x="98" y="657"/>
                      <a:pt x="97" y="680"/>
                      <a:pt x="97" y="703"/>
                    </a:cubicBezTo>
                    <a:lnTo>
                      <a:pt x="0" y="744"/>
                    </a:lnTo>
                    <a:lnTo>
                      <a:pt x="17" y="853"/>
                    </a:lnTo>
                    <a:lnTo>
                      <a:pt x="123" y="864"/>
                    </a:lnTo>
                    <a:cubicBezTo>
                      <a:pt x="130" y="887"/>
                      <a:pt x="139" y="909"/>
                      <a:pt x="148" y="931"/>
                    </a:cubicBezTo>
                    <a:lnTo>
                      <a:pt x="73" y="1007"/>
                    </a:lnTo>
                    <a:lnTo>
                      <a:pt x="131" y="1101"/>
                    </a:lnTo>
                    <a:lnTo>
                      <a:pt x="235" y="1069"/>
                    </a:lnTo>
                    <a:cubicBezTo>
                      <a:pt x="248" y="1086"/>
                      <a:pt x="263" y="1101"/>
                      <a:pt x="278" y="1116"/>
                    </a:cubicBezTo>
                    <a:lnTo>
                      <a:pt x="236" y="1216"/>
                    </a:lnTo>
                    <a:lnTo>
                      <a:pt x="325" y="1282"/>
                    </a:lnTo>
                    <a:lnTo>
                      <a:pt x="411" y="1212"/>
                    </a:lnTo>
                    <a:cubicBezTo>
                      <a:pt x="432" y="1223"/>
                      <a:pt x="454" y="1233"/>
                      <a:pt x="477" y="1242"/>
                    </a:cubicBezTo>
                    <a:lnTo>
                      <a:pt x="477" y="1353"/>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400">
                  <a:solidFill>
                    <a:schemeClr val="bg1"/>
                  </a:solidFill>
                </a:endParaRPr>
              </a:p>
            </p:txBody>
          </p:sp>
          <p:sp>
            <p:nvSpPr>
              <p:cNvPr id="62" name="Freeform 9"/>
              <p:cNvSpPr/>
              <p:nvPr/>
            </p:nvSpPr>
            <p:spPr bwMode="auto">
              <a:xfrm>
                <a:off x="3714461" y="4257626"/>
                <a:ext cx="1027308" cy="1027308"/>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6"/>
                      <a:pt x="445" y="1062"/>
                    </a:cubicBezTo>
                    <a:cubicBezTo>
                      <a:pt x="720" y="1128"/>
                      <a:pt x="996" y="958"/>
                      <a:pt x="1062" y="683"/>
                    </a:cubicBez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solidFill>
                    <a:schemeClr val="bg1"/>
                  </a:solidFill>
                </a:endParaRPr>
              </a:p>
            </p:txBody>
          </p:sp>
        </p:grpSp>
        <p:grpSp>
          <p:nvGrpSpPr>
            <p:cNvPr id="41" name="组合 40"/>
            <p:cNvGrpSpPr/>
            <p:nvPr/>
          </p:nvGrpSpPr>
          <p:grpSpPr>
            <a:xfrm>
              <a:off x="4327970" y="1792649"/>
              <a:ext cx="1264071" cy="1264071"/>
              <a:chOff x="4637435" y="2231854"/>
              <a:chExt cx="1264071" cy="1264071"/>
            </a:xfrm>
          </p:grpSpPr>
          <p:sp>
            <p:nvSpPr>
              <p:cNvPr id="59" name="Freeform 10"/>
              <p:cNvSpPr>
                <a:spLocks noEditPoints="1"/>
              </p:cNvSpPr>
              <p:nvPr/>
            </p:nvSpPr>
            <p:spPr bwMode="auto">
              <a:xfrm>
                <a:off x="4637435" y="2231854"/>
                <a:ext cx="1264071" cy="1264071"/>
              </a:xfrm>
              <a:custGeom>
                <a:avLst/>
                <a:gdLst>
                  <a:gd name="T0" fmla="*/ 813 w 1386"/>
                  <a:gd name="T1" fmla="*/ 164 h 1386"/>
                  <a:gd name="T2" fmla="*/ 561 w 1386"/>
                  <a:gd name="T3" fmla="*/ 1219 h 1386"/>
                  <a:gd name="T4" fmla="*/ 477 w 1386"/>
                  <a:gd name="T5" fmla="*/ 1354 h 1386"/>
                  <a:gd name="T6" fmla="*/ 638 w 1386"/>
                  <a:gd name="T7" fmla="*/ 1279 h 1386"/>
                  <a:gd name="T8" fmla="*/ 751 w 1386"/>
                  <a:gd name="T9" fmla="*/ 1386 h 1386"/>
                  <a:gd name="T10" fmla="*/ 871 w 1386"/>
                  <a:gd name="T11" fmla="*/ 1252 h 1386"/>
                  <a:gd name="T12" fmla="*/ 1008 w 1386"/>
                  <a:gd name="T13" fmla="*/ 1313 h 1386"/>
                  <a:gd name="T14" fmla="*/ 1067 w 1386"/>
                  <a:gd name="T15" fmla="*/ 1142 h 1386"/>
                  <a:gd name="T16" fmla="*/ 1229 w 1386"/>
                  <a:gd name="T17" fmla="*/ 1136 h 1386"/>
                  <a:gd name="T18" fmla="*/ 1215 w 1386"/>
                  <a:gd name="T19" fmla="*/ 955 h 1386"/>
                  <a:gd name="T20" fmla="*/ 1354 w 1386"/>
                  <a:gd name="T21" fmla="*/ 909 h 1386"/>
                  <a:gd name="T22" fmla="*/ 1274 w 1386"/>
                  <a:gd name="T23" fmla="*/ 745 h 1386"/>
                  <a:gd name="T24" fmla="*/ 1386 w 1386"/>
                  <a:gd name="T25" fmla="*/ 642 h 1386"/>
                  <a:gd name="T26" fmla="*/ 1251 w 1386"/>
                  <a:gd name="T27" fmla="*/ 521 h 1386"/>
                  <a:gd name="T28" fmla="*/ 1313 w 1386"/>
                  <a:gd name="T29" fmla="*/ 378 h 1386"/>
                  <a:gd name="T30" fmla="*/ 1143 w 1386"/>
                  <a:gd name="T31" fmla="*/ 318 h 1386"/>
                  <a:gd name="T32" fmla="*/ 1150 w 1386"/>
                  <a:gd name="T33" fmla="*/ 169 h 1386"/>
                  <a:gd name="T34" fmla="*/ 972 w 1386"/>
                  <a:gd name="T35" fmla="*/ 176 h 1386"/>
                  <a:gd name="T36" fmla="*/ 909 w 1386"/>
                  <a:gd name="T37" fmla="*/ 32 h 1386"/>
                  <a:gd name="T38" fmla="*/ 749 w 1386"/>
                  <a:gd name="T39" fmla="*/ 105 h 1386"/>
                  <a:gd name="T40" fmla="*/ 635 w 1386"/>
                  <a:gd name="T41" fmla="*/ 0 h 1386"/>
                  <a:gd name="T42" fmla="*/ 516 w 1386"/>
                  <a:gd name="T43" fmla="*/ 128 h 1386"/>
                  <a:gd name="T44" fmla="*/ 378 w 1386"/>
                  <a:gd name="T45" fmla="*/ 73 h 1386"/>
                  <a:gd name="T46" fmla="*/ 316 w 1386"/>
                  <a:gd name="T47" fmla="*/ 234 h 1386"/>
                  <a:gd name="T48" fmla="*/ 157 w 1386"/>
                  <a:gd name="T49" fmla="*/ 250 h 1386"/>
                  <a:gd name="T50" fmla="*/ 163 w 1386"/>
                  <a:gd name="T51" fmla="*/ 422 h 1386"/>
                  <a:gd name="T52" fmla="*/ 32 w 1386"/>
                  <a:gd name="T53" fmla="*/ 477 h 1386"/>
                  <a:gd name="T54" fmla="*/ 100 w 1386"/>
                  <a:gd name="T55" fmla="*/ 635 h 1386"/>
                  <a:gd name="T56" fmla="*/ 0 w 1386"/>
                  <a:gd name="T57" fmla="*/ 744 h 1386"/>
                  <a:gd name="T58" fmla="*/ 123 w 1386"/>
                  <a:gd name="T59" fmla="*/ 864 h 1386"/>
                  <a:gd name="T60" fmla="*/ 73 w 1386"/>
                  <a:gd name="T61" fmla="*/ 1008 h 1386"/>
                  <a:gd name="T62" fmla="*/ 235 w 1386"/>
                  <a:gd name="T63" fmla="*/ 1070 h 1386"/>
                  <a:gd name="T64" fmla="*/ 236 w 1386"/>
                  <a:gd name="T65" fmla="*/ 1217 h 1386"/>
                  <a:gd name="T66" fmla="*/ 411 w 1386"/>
                  <a:gd name="T67" fmla="*/ 1213 h 1386"/>
                  <a:gd name="T68" fmla="*/ 477 w 1386"/>
                  <a:gd name="T69" fmla="*/ 1354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6">
                    <a:moveTo>
                      <a:pt x="160" y="566"/>
                    </a:moveTo>
                    <a:cubicBezTo>
                      <a:pt x="229" y="274"/>
                      <a:pt x="522" y="95"/>
                      <a:pt x="813" y="164"/>
                    </a:cubicBezTo>
                    <a:cubicBezTo>
                      <a:pt x="1105" y="234"/>
                      <a:pt x="1284" y="527"/>
                      <a:pt x="1215" y="818"/>
                    </a:cubicBezTo>
                    <a:cubicBezTo>
                      <a:pt x="1145" y="1109"/>
                      <a:pt x="852" y="1289"/>
                      <a:pt x="561" y="1219"/>
                    </a:cubicBezTo>
                    <a:cubicBezTo>
                      <a:pt x="270" y="1150"/>
                      <a:pt x="90" y="857"/>
                      <a:pt x="160" y="566"/>
                    </a:cubicBezTo>
                    <a:close/>
                    <a:moveTo>
                      <a:pt x="477" y="1354"/>
                    </a:moveTo>
                    <a:lnTo>
                      <a:pt x="584" y="1380"/>
                    </a:lnTo>
                    <a:lnTo>
                      <a:pt x="638" y="1279"/>
                    </a:lnTo>
                    <a:cubicBezTo>
                      <a:pt x="661" y="1281"/>
                      <a:pt x="684" y="1282"/>
                      <a:pt x="707" y="1281"/>
                    </a:cubicBezTo>
                    <a:lnTo>
                      <a:pt x="751" y="1386"/>
                    </a:lnTo>
                    <a:lnTo>
                      <a:pt x="860" y="1368"/>
                    </a:lnTo>
                    <a:lnTo>
                      <a:pt x="871" y="1252"/>
                    </a:lnTo>
                    <a:cubicBezTo>
                      <a:pt x="889" y="1246"/>
                      <a:pt x="907" y="1239"/>
                      <a:pt x="925" y="1231"/>
                    </a:cubicBezTo>
                    <a:lnTo>
                      <a:pt x="1008" y="1313"/>
                    </a:lnTo>
                    <a:lnTo>
                      <a:pt x="1102" y="1255"/>
                    </a:lnTo>
                    <a:lnTo>
                      <a:pt x="1067" y="1142"/>
                    </a:lnTo>
                    <a:cubicBezTo>
                      <a:pt x="1086" y="1127"/>
                      <a:pt x="1103" y="1111"/>
                      <a:pt x="1119" y="1093"/>
                    </a:cubicBezTo>
                    <a:lnTo>
                      <a:pt x="1229" y="1136"/>
                    </a:lnTo>
                    <a:lnTo>
                      <a:pt x="1292" y="1045"/>
                    </a:lnTo>
                    <a:lnTo>
                      <a:pt x="1215" y="955"/>
                    </a:lnTo>
                    <a:cubicBezTo>
                      <a:pt x="1222" y="940"/>
                      <a:pt x="1229" y="925"/>
                      <a:pt x="1235" y="909"/>
                    </a:cubicBezTo>
                    <a:lnTo>
                      <a:pt x="1354" y="909"/>
                    </a:lnTo>
                    <a:lnTo>
                      <a:pt x="1379" y="802"/>
                    </a:lnTo>
                    <a:lnTo>
                      <a:pt x="1274" y="745"/>
                    </a:lnTo>
                    <a:cubicBezTo>
                      <a:pt x="1276" y="726"/>
                      <a:pt x="1277" y="706"/>
                      <a:pt x="1277" y="687"/>
                    </a:cubicBezTo>
                    <a:lnTo>
                      <a:pt x="1386" y="642"/>
                    </a:lnTo>
                    <a:lnTo>
                      <a:pt x="1369" y="533"/>
                    </a:lnTo>
                    <a:lnTo>
                      <a:pt x="1251" y="521"/>
                    </a:lnTo>
                    <a:cubicBezTo>
                      <a:pt x="1245" y="501"/>
                      <a:pt x="1238" y="481"/>
                      <a:pt x="1230" y="462"/>
                    </a:cubicBezTo>
                    <a:lnTo>
                      <a:pt x="1313" y="378"/>
                    </a:lnTo>
                    <a:lnTo>
                      <a:pt x="1255" y="285"/>
                    </a:lnTo>
                    <a:lnTo>
                      <a:pt x="1143" y="318"/>
                    </a:lnTo>
                    <a:cubicBezTo>
                      <a:pt x="1131" y="304"/>
                      <a:pt x="1119" y="289"/>
                      <a:pt x="1105" y="276"/>
                    </a:cubicBezTo>
                    <a:lnTo>
                      <a:pt x="1150" y="169"/>
                    </a:lnTo>
                    <a:lnTo>
                      <a:pt x="1061" y="104"/>
                    </a:lnTo>
                    <a:lnTo>
                      <a:pt x="972" y="176"/>
                    </a:lnTo>
                    <a:cubicBezTo>
                      <a:pt x="952" y="164"/>
                      <a:pt x="931" y="154"/>
                      <a:pt x="909" y="145"/>
                    </a:cubicBezTo>
                    <a:lnTo>
                      <a:pt x="909" y="32"/>
                    </a:lnTo>
                    <a:lnTo>
                      <a:pt x="802" y="7"/>
                    </a:lnTo>
                    <a:lnTo>
                      <a:pt x="749" y="105"/>
                    </a:lnTo>
                    <a:cubicBezTo>
                      <a:pt x="725" y="103"/>
                      <a:pt x="701" y="102"/>
                      <a:pt x="678" y="102"/>
                    </a:cubicBezTo>
                    <a:lnTo>
                      <a:pt x="635" y="0"/>
                    </a:lnTo>
                    <a:lnTo>
                      <a:pt x="526" y="18"/>
                    </a:lnTo>
                    <a:lnTo>
                      <a:pt x="516" y="128"/>
                    </a:lnTo>
                    <a:cubicBezTo>
                      <a:pt x="495" y="134"/>
                      <a:pt x="475" y="141"/>
                      <a:pt x="455" y="150"/>
                    </a:cubicBezTo>
                    <a:lnTo>
                      <a:pt x="378" y="73"/>
                    </a:lnTo>
                    <a:lnTo>
                      <a:pt x="284" y="131"/>
                    </a:lnTo>
                    <a:lnTo>
                      <a:pt x="316" y="234"/>
                    </a:lnTo>
                    <a:cubicBezTo>
                      <a:pt x="295" y="251"/>
                      <a:pt x="275" y="269"/>
                      <a:pt x="256" y="289"/>
                    </a:cubicBezTo>
                    <a:lnTo>
                      <a:pt x="157" y="250"/>
                    </a:lnTo>
                    <a:lnTo>
                      <a:pt x="94" y="341"/>
                    </a:lnTo>
                    <a:lnTo>
                      <a:pt x="163" y="422"/>
                    </a:lnTo>
                    <a:cubicBezTo>
                      <a:pt x="154" y="440"/>
                      <a:pt x="146" y="458"/>
                      <a:pt x="138" y="477"/>
                    </a:cubicBezTo>
                    <a:lnTo>
                      <a:pt x="32" y="477"/>
                    </a:lnTo>
                    <a:lnTo>
                      <a:pt x="7" y="584"/>
                    </a:lnTo>
                    <a:lnTo>
                      <a:pt x="100" y="635"/>
                    </a:lnTo>
                    <a:cubicBezTo>
                      <a:pt x="98" y="658"/>
                      <a:pt x="97" y="681"/>
                      <a:pt x="98" y="704"/>
                    </a:cubicBezTo>
                    <a:lnTo>
                      <a:pt x="0" y="744"/>
                    </a:lnTo>
                    <a:lnTo>
                      <a:pt x="17" y="853"/>
                    </a:lnTo>
                    <a:lnTo>
                      <a:pt x="123" y="864"/>
                    </a:lnTo>
                    <a:cubicBezTo>
                      <a:pt x="130" y="887"/>
                      <a:pt x="139" y="910"/>
                      <a:pt x="149" y="932"/>
                    </a:cubicBezTo>
                    <a:lnTo>
                      <a:pt x="73" y="1008"/>
                    </a:lnTo>
                    <a:lnTo>
                      <a:pt x="131" y="1102"/>
                    </a:lnTo>
                    <a:lnTo>
                      <a:pt x="235" y="1070"/>
                    </a:lnTo>
                    <a:cubicBezTo>
                      <a:pt x="248" y="1086"/>
                      <a:pt x="263" y="1102"/>
                      <a:pt x="278" y="1116"/>
                    </a:cubicBezTo>
                    <a:lnTo>
                      <a:pt x="236" y="1217"/>
                    </a:lnTo>
                    <a:lnTo>
                      <a:pt x="325" y="1283"/>
                    </a:lnTo>
                    <a:lnTo>
                      <a:pt x="411" y="1213"/>
                    </a:lnTo>
                    <a:cubicBezTo>
                      <a:pt x="432" y="1224"/>
                      <a:pt x="454" y="1234"/>
                      <a:pt x="477" y="1242"/>
                    </a:cubicBezTo>
                    <a:lnTo>
                      <a:pt x="477" y="1354"/>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400">
                  <a:solidFill>
                    <a:schemeClr val="bg1"/>
                  </a:solidFill>
                </a:endParaRPr>
              </a:p>
            </p:txBody>
          </p:sp>
          <p:sp>
            <p:nvSpPr>
              <p:cNvPr id="60" name="Freeform 11"/>
              <p:cNvSpPr/>
              <p:nvPr/>
            </p:nvSpPr>
            <p:spPr bwMode="auto">
              <a:xfrm>
                <a:off x="4749797" y="2348228"/>
                <a:ext cx="1027308" cy="1031321"/>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1"/>
                      <a:pt x="683" y="66"/>
                    </a:cubicBezTo>
                    <a:cubicBezTo>
                      <a:pt x="408" y="0"/>
                      <a:pt x="132" y="170"/>
                      <a:pt x="66" y="445"/>
                    </a:cubicBezTo>
                    <a:cubicBezTo>
                      <a:pt x="0" y="720"/>
                      <a:pt x="170" y="996"/>
                      <a:pt x="445" y="1062"/>
                    </a:cubicBezTo>
                    <a:cubicBezTo>
                      <a:pt x="720" y="1128"/>
                      <a:pt x="997" y="958"/>
                      <a:pt x="1062" y="683"/>
                    </a:cubicBez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solidFill>
                    <a:schemeClr val="bg1"/>
                  </a:solidFill>
                </a:endParaRPr>
              </a:p>
            </p:txBody>
          </p:sp>
        </p:grpSp>
        <p:grpSp>
          <p:nvGrpSpPr>
            <p:cNvPr id="42" name="组合 41"/>
            <p:cNvGrpSpPr/>
            <p:nvPr/>
          </p:nvGrpSpPr>
          <p:grpSpPr>
            <a:xfrm>
              <a:off x="6537621" y="1834072"/>
              <a:ext cx="1264071" cy="1264071"/>
              <a:chOff x="6847086" y="2273277"/>
              <a:chExt cx="1264071" cy="1264071"/>
            </a:xfrm>
          </p:grpSpPr>
          <p:sp>
            <p:nvSpPr>
              <p:cNvPr id="52" name="Freeform 14"/>
              <p:cNvSpPr>
                <a:spLocks noEditPoints="1"/>
              </p:cNvSpPr>
              <p:nvPr/>
            </p:nvSpPr>
            <p:spPr bwMode="auto">
              <a:xfrm>
                <a:off x="6847086" y="2273277"/>
                <a:ext cx="1264071" cy="1264071"/>
              </a:xfrm>
              <a:custGeom>
                <a:avLst/>
                <a:gdLst>
                  <a:gd name="T0" fmla="*/ 813 w 1386"/>
                  <a:gd name="T1" fmla="*/ 164 h 1385"/>
                  <a:gd name="T2" fmla="*/ 561 w 1386"/>
                  <a:gd name="T3" fmla="*/ 1219 h 1385"/>
                  <a:gd name="T4" fmla="*/ 477 w 1386"/>
                  <a:gd name="T5" fmla="*/ 1354 h 1385"/>
                  <a:gd name="T6" fmla="*/ 638 w 1386"/>
                  <a:gd name="T7" fmla="*/ 1279 h 1385"/>
                  <a:gd name="T8" fmla="*/ 751 w 1386"/>
                  <a:gd name="T9" fmla="*/ 1385 h 1385"/>
                  <a:gd name="T10" fmla="*/ 871 w 1386"/>
                  <a:gd name="T11" fmla="*/ 1252 h 1385"/>
                  <a:gd name="T12" fmla="*/ 1008 w 1386"/>
                  <a:gd name="T13" fmla="*/ 1313 h 1385"/>
                  <a:gd name="T14" fmla="*/ 1067 w 1386"/>
                  <a:gd name="T15" fmla="*/ 1142 h 1385"/>
                  <a:gd name="T16" fmla="*/ 1229 w 1386"/>
                  <a:gd name="T17" fmla="*/ 1135 h 1385"/>
                  <a:gd name="T18" fmla="*/ 1215 w 1386"/>
                  <a:gd name="T19" fmla="*/ 954 h 1385"/>
                  <a:gd name="T20" fmla="*/ 1354 w 1386"/>
                  <a:gd name="T21" fmla="*/ 909 h 1385"/>
                  <a:gd name="T22" fmla="*/ 1274 w 1386"/>
                  <a:gd name="T23" fmla="*/ 745 h 1385"/>
                  <a:gd name="T24" fmla="*/ 1386 w 1386"/>
                  <a:gd name="T25" fmla="*/ 641 h 1385"/>
                  <a:gd name="T26" fmla="*/ 1251 w 1386"/>
                  <a:gd name="T27" fmla="*/ 520 h 1385"/>
                  <a:gd name="T28" fmla="*/ 1313 w 1386"/>
                  <a:gd name="T29" fmla="*/ 378 h 1385"/>
                  <a:gd name="T30" fmla="*/ 1144 w 1386"/>
                  <a:gd name="T31" fmla="*/ 318 h 1385"/>
                  <a:gd name="T32" fmla="*/ 1150 w 1386"/>
                  <a:gd name="T33" fmla="*/ 169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3 h 1385"/>
                  <a:gd name="T46" fmla="*/ 316 w 1386"/>
                  <a:gd name="T47" fmla="*/ 234 h 1385"/>
                  <a:gd name="T48" fmla="*/ 157 w 1386"/>
                  <a:gd name="T49" fmla="*/ 250 h 1385"/>
                  <a:gd name="T50" fmla="*/ 163 w 1386"/>
                  <a:gd name="T51" fmla="*/ 422 h 1385"/>
                  <a:gd name="T52" fmla="*/ 32 w 1386"/>
                  <a:gd name="T53" fmla="*/ 477 h 1385"/>
                  <a:gd name="T54" fmla="*/ 101 w 1386"/>
                  <a:gd name="T55" fmla="*/ 634 h 1385"/>
                  <a:gd name="T56" fmla="*/ 0 w 1386"/>
                  <a:gd name="T57" fmla="*/ 744 h 1385"/>
                  <a:gd name="T58" fmla="*/ 124 w 1386"/>
                  <a:gd name="T59" fmla="*/ 864 h 1385"/>
                  <a:gd name="T60" fmla="*/ 73 w 1386"/>
                  <a:gd name="T61" fmla="*/ 1007 h 1385"/>
                  <a:gd name="T62" fmla="*/ 235 w 1386"/>
                  <a:gd name="T63" fmla="*/ 1070 h 1385"/>
                  <a:gd name="T64" fmla="*/ 236 w 1386"/>
                  <a:gd name="T65" fmla="*/ 1217 h 1385"/>
                  <a:gd name="T66" fmla="*/ 411 w 1386"/>
                  <a:gd name="T67" fmla="*/ 1212 h 1385"/>
                  <a:gd name="T68" fmla="*/ 477 w 1386"/>
                  <a:gd name="T69" fmla="*/ 1354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29" y="274"/>
                      <a:pt x="522" y="94"/>
                      <a:pt x="813" y="164"/>
                    </a:cubicBezTo>
                    <a:cubicBezTo>
                      <a:pt x="1105" y="234"/>
                      <a:pt x="1284" y="526"/>
                      <a:pt x="1215" y="817"/>
                    </a:cubicBezTo>
                    <a:cubicBezTo>
                      <a:pt x="1145" y="1109"/>
                      <a:pt x="852" y="1288"/>
                      <a:pt x="561" y="1219"/>
                    </a:cubicBezTo>
                    <a:cubicBezTo>
                      <a:pt x="270" y="1149"/>
                      <a:pt x="90" y="857"/>
                      <a:pt x="160" y="565"/>
                    </a:cubicBezTo>
                    <a:close/>
                    <a:moveTo>
                      <a:pt x="477" y="1354"/>
                    </a:moveTo>
                    <a:lnTo>
                      <a:pt x="584" y="1379"/>
                    </a:lnTo>
                    <a:lnTo>
                      <a:pt x="638" y="1279"/>
                    </a:lnTo>
                    <a:cubicBezTo>
                      <a:pt x="661" y="1281"/>
                      <a:pt x="684" y="1281"/>
                      <a:pt x="707" y="1281"/>
                    </a:cubicBezTo>
                    <a:lnTo>
                      <a:pt x="751" y="1385"/>
                    </a:lnTo>
                    <a:lnTo>
                      <a:pt x="860" y="1367"/>
                    </a:lnTo>
                    <a:lnTo>
                      <a:pt x="871" y="1252"/>
                    </a:lnTo>
                    <a:cubicBezTo>
                      <a:pt x="889" y="1246"/>
                      <a:pt x="907" y="1239"/>
                      <a:pt x="925" y="1231"/>
                    </a:cubicBezTo>
                    <a:lnTo>
                      <a:pt x="1008" y="1313"/>
                    </a:lnTo>
                    <a:lnTo>
                      <a:pt x="1102" y="1255"/>
                    </a:lnTo>
                    <a:lnTo>
                      <a:pt x="1067" y="1142"/>
                    </a:lnTo>
                    <a:cubicBezTo>
                      <a:pt x="1086" y="1127"/>
                      <a:pt x="1103" y="1110"/>
                      <a:pt x="1119" y="1093"/>
                    </a:cubicBezTo>
                    <a:lnTo>
                      <a:pt x="1229" y="1135"/>
                    </a:lnTo>
                    <a:lnTo>
                      <a:pt x="1292" y="1045"/>
                    </a:lnTo>
                    <a:lnTo>
                      <a:pt x="1215" y="954"/>
                    </a:lnTo>
                    <a:cubicBezTo>
                      <a:pt x="1222" y="940"/>
                      <a:pt x="1229" y="924"/>
                      <a:pt x="1235" y="909"/>
                    </a:cubicBezTo>
                    <a:lnTo>
                      <a:pt x="1354" y="909"/>
                    </a:lnTo>
                    <a:lnTo>
                      <a:pt x="1379" y="801"/>
                    </a:lnTo>
                    <a:lnTo>
                      <a:pt x="1274" y="745"/>
                    </a:lnTo>
                    <a:cubicBezTo>
                      <a:pt x="1276" y="726"/>
                      <a:pt x="1277" y="706"/>
                      <a:pt x="1277" y="687"/>
                    </a:cubicBezTo>
                    <a:lnTo>
                      <a:pt x="1386" y="641"/>
                    </a:lnTo>
                    <a:lnTo>
                      <a:pt x="1369" y="532"/>
                    </a:lnTo>
                    <a:lnTo>
                      <a:pt x="1251" y="520"/>
                    </a:lnTo>
                    <a:cubicBezTo>
                      <a:pt x="1245" y="500"/>
                      <a:pt x="1238" y="481"/>
                      <a:pt x="1230" y="461"/>
                    </a:cubicBezTo>
                    <a:lnTo>
                      <a:pt x="1313" y="378"/>
                    </a:lnTo>
                    <a:lnTo>
                      <a:pt x="1255" y="284"/>
                    </a:lnTo>
                    <a:lnTo>
                      <a:pt x="1144" y="318"/>
                    </a:lnTo>
                    <a:cubicBezTo>
                      <a:pt x="1131" y="303"/>
                      <a:pt x="1119" y="289"/>
                      <a:pt x="1105" y="275"/>
                    </a:cubicBezTo>
                    <a:lnTo>
                      <a:pt x="1150" y="169"/>
                    </a:lnTo>
                    <a:lnTo>
                      <a:pt x="1061" y="103"/>
                    </a:lnTo>
                    <a:lnTo>
                      <a:pt x="972" y="175"/>
                    </a:lnTo>
                    <a:cubicBezTo>
                      <a:pt x="952" y="164"/>
                      <a:pt x="931" y="154"/>
                      <a:pt x="909" y="145"/>
                    </a:cubicBezTo>
                    <a:lnTo>
                      <a:pt x="909" y="32"/>
                    </a:lnTo>
                    <a:lnTo>
                      <a:pt x="802" y="6"/>
                    </a:lnTo>
                    <a:lnTo>
                      <a:pt x="749" y="105"/>
                    </a:lnTo>
                    <a:cubicBezTo>
                      <a:pt x="725" y="103"/>
                      <a:pt x="701" y="101"/>
                      <a:pt x="678" y="102"/>
                    </a:cubicBezTo>
                    <a:lnTo>
                      <a:pt x="635" y="0"/>
                    </a:lnTo>
                    <a:lnTo>
                      <a:pt x="526" y="18"/>
                    </a:lnTo>
                    <a:lnTo>
                      <a:pt x="516" y="127"/>
                    </a:lnTo>
                    <a:cubicBezTo>
                      <a:pt x="495" y="134"/>
                      <a:pt x="475" y="141"/>
                      <a:pt x="455" y="149"/>
                    </a:cubicBezTo>
                    <a:lnTo>
                      <a:pt x="378" y="73"/>
                    </a:lnTo>
                    <a:lnTo>
                      <a:pt x="284" y="131"/>
                    </a:lnTo>
                    <a:lnTo>
                      <a:pt x="316" y="234"/>
                    </a:lnTo>
                    <a:cubicBezTo>
                      <a:pt x="295" y="251"/>
                      <a:pt x="275" y="269"/>
                      <a:pt x="257" y="289"/>
                    </a:cubicBezTo>
                    <a:lnTo>
                      <a:pt x="157" y="250"/>
                    </a:lnTo>
                    <a:lnTo>
                      <a:pt x="94" y="340"/>
                    </a:lnTo>
                    <a:lnTo>
                      <a:pt x="163" y="422"/>
                    </a:lnTo>
                    <a:cubicBezTo>
                      <a:pt x="154" y="439"/>
                      <a:pt x="146" y="458"/>
                      <a:pt x="138" y="477"/>
                    </a:cubicBezTo>
                    <a:lnTo>
                      <a:pt x="32" y="477"/>
                    </a:lnTo>
                    <a:lnTo>
                      <a:pt x="7" y="584"/>
                    </a:lnTo>
                    <a:lnTo>
                      <a:pt x="101" y="634"/>
                    </a:lnTo>
                    <a:cubicBezTo>
                      <a:pt x="98" y="658"/>
                      <a:pt x="97" y="681"/>
                      <a:pt x="98" y="704"/>
                    </a:cubicBezTo>
                    <a:lnTo>
                      <a:pt x="0" y="744"/>
                    </a:lnTo>
                    <a:lnTo>
                      <a:pt x="17" y="853"/>
                    </a:lnTo>
                    <a:lnTo>
                      <a:pt x="124" y="864"/>
                    </a:lnTo>
                    <a:cubicBezTo>
                      <a:pt x="131" y="887"/>
                      <a:pt x="139" y="909"/>
                      <a:pt x="149" y="931"/>
                    </a:cubicBezTo>
                    <a:lnTo>
                      <a:pt x="73" y="1007"/>
                    </a:lnTo>
                    <a:lnTo>
                      <a:pt x="131" y="1101"/>
                    </a:lnTo>
                    <a:lnTo>
                      <a:pt x="235" y="1070"/>
                    </a:lnTo>
                    <a:cubicBezTo>
                      <a:pt x="249" y="1086"/>
                      <a:pt x="263" y="1101"/>
                      <a:pt x="278" y="1116"/>
                    </a:cubicBezTo>
                    <a:lnTo>
                      <a:pt x="236" y="1217"/>
                    </a:lnTo>
                    <a:lnTo>
                      <a:pt x="325" y="1282"/>
                    </a:lnTo>
                    <a:lnTo>
                      <a:pt x="411" y="1212"/>
                    </a:lnTo>
                    <a:cubicBezTo>
                      <a:pt x="432" y="1224"/>
                      <a:pt x="454" y="1233"/>
                      <a:pt x="477" y="1242"/>
                    </a:cubicBezTo>
                    <a:lnTo>
                      <a:pt x="477" y="1354"/>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400">
                  <a:solidFill>
                    <a:schemeClr val="bg1"/>
                  </a:solidFill>
                </a:endParaRPr>
              </a:p>
            </p:txBody>
          </p:sp>
          <p:sp>
            <p:nvSpPr>
              <p:cNvPr id="58" name="Freeform 15"/>
              <p:cNvSpPr/>
              <p:nvPr/>
            </p:nvSpPr>
            <p:spPr bwMode="auto">
              <a:xfrm>
                <a:off x="6959448" y="2389652"/>
                <a:ext cx="1027308" cy="1031321"/>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7"/>
                      <a:pt x="445" y="1062"/>
                    </a:cubicBezTo>
                    <a:cubicBezTo>
                      <a:pt x="720" y="1128"/>
                      <a:pt x="997" y="958"/>
                      <a:pt x="1062" y="683"/>
                    </a:cubicBez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solidFill>
                    <a:schemeClr val="bg1"/>
                  </a:solidFill>
                </a:endParaRPr>
              </a:p>
            </p:txBody>
          </p:sp>
        </p:grpSp>
        <p:grpSp>
          <p:nvGrpSpPr>
            <p:cNvPr id="43" name="组合 42"/>
            <p:cNvGrpSpPr/>
            <p:nvPr/>
          </p:nvGrpSpPr>
          <p:grpSpPr>
            <a:xfrm>
              <a:off x="7518715" y="3641573"/>
              <a:ext cx="1264071" cy="1264071"/>
              <a:chOff x="7775541" y="4141250"/>
              <a:chExt cx="1264071" cy="1264071"/>
            </a:xfrm>
          </p:grpSpPr>
          <p:sp>
            <p:nvSpPr>
              <p:cNvPr id="50" name="Freeform 16"/>
              <p:cNvSpPr>
                <a:spLocks noEditPoints="1"/>
              </p:cNvSpPr>
              <p:nvPr/>
            </p:nvSpPr>
            <p:spPr bwMode="auto">
              <a:xfrm>
                <a:off x="7775541" y="4141250"/>
                <a:ext cx="1264071" cy="1264071"/>
              </a:xfrm>
              <a:custGeom>
                <a:avLst/>
                <a:gdLst>
                  <a:gd name="T0" fmla="*/ 813 w 1386"/>
                  <a:gd name="T1" fmla="*/ 164 h 1385"/>
                  <a:gd name="T2" fmla="*/ 561 w 1386"/>
                  <a:gd name="T3" fmla="*/ 1218 h 1385"/>
                  <a:gd name="T4" fmla="*/ 477 w 1386"/>
                  <a:gd name="T5" fmla="*/ 1353 h 1385"/>
                  <a:gd name="T6" fmla="*/ 638 w 1386"/>
                  <a:gd name="T7" fmla="*/ 1279 h 1385"/>
                  <a:gd name="T8" fmla="*/ 751 w 1386"/>
                  <a:gd name="T9" fmla="*/ 1385 h 1385"/>
                  <a:gd name="T10" fmla="*/ 871 w 1386"/>
                  <a:gd name="T11" fmla="*/ 1251 h 1385"/>
                  <a:gd name="T12" fmla="*/ 1008 w 1386"/>
                  <a:gd name="T13" fmla="*/ 1312 h 1385"/>
                  <a:gd name="T14" fmla="*/ 1067 w 1386"/>
                  <a:gd name="T15" fmla="*/ 1142 h 1385"/>
                  <a:gd name="T16" fmla="*/ 1229 w 1386"/>
                  <a:gd name="T17" fmla="*/ 1135 h 1385"/>
                  <a:gd name="T18" fmla="*/ 1215 w 1386"/>
                  <a:gd name="T19" fmla="*/ 954 h 1385"/>
                  <a:gd name="T20" fmla="*/ 1354 w 1386"/>
                  <a:gd name="T21" fmla="*/ 908 h 1385"/>
                  <a:gd name="T22" fmla="*/ 1274 w 1386"/>
                  <a:gd name="T23" fmla="*/ 745 h 1385"/>
                  <a:gd name="T24" fmla="*/ 1386 w 1386"/>
                  <a:gd name="T25" fmla="*/ 641 h 1385"/>
                  <a:gd name="T26" fmla="*/ 1252 w 1386"/>
                  <a:gd name="T27" fmla="*/ 520 h 1385"/>
                  <a:gd name="T28" fmla="*/ 1313 w 1386"/>
                  <a:gd name="T29" fmla="*/ 378 h 1385"/>
                  <a:gd name="T30" fmla="*/ 1144 w 1386"/>
                  <a:gd name="T31" fmla="*/ 318 h 1385"/>
                  <a:gd name="T32" fmla="*/ 1150 w 1386"/>
                  <a:gd name="T33" fmla="*/ 168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2 h 1385"/>
                  <a:gd name="T46" fmla="*/ 316 w 1386"/>
                  <a:gd name="T47" fmla="*/ 233 h 1385"/>
                  <a:gd name="T48" fmla="*/ 157 w 1386"/>
                  <a:gd name="T49" fmla="*/ 250 h 1385"/>
                  <a:gd name="T50" fmla="*/ 163 w 1386"/>
                  <a:gd name="T51" fmla="*/ 421 h 1385"/>
                  <a:gd name="T52" fmla="*/ 32 w 1386"/>
                  <a:gd name="T53" fmla="*/ 476 h 1385"/>
                  <a:gd name="T54" fmla="*/ 101 w 1386"/>
                  <a:gd name="T55" fmla="*/ 634 h 1385"/>
                  <a:gd name="T56" fmla="*/ 0 w 1386"/>
                  <a:gd name="T57" fmla="*/ 744 h 1385"/>
                  <a:gd name="T58" fmla="*/ 124 w 1386"/>
                  <a:gd name="T59" fmla="*/ 864 h 1385"/>
                  <a:gd name="T60" fmla="*/ 73 w 1386"/>
                  <a:gd name="T61" fmla="*/ 1007 h 1385"/>
                  <a:gd name="T62" fmla="*/ 235 w 1386"/>
                  <a:gd name="T63" fmla="*/ 1069 h 1385"/>
                  <a:gd name="T64" fmla="*/ 236 w 1386"/>
                  <a:gd name="T65" fmla="*/ 1216 h 1385"/>
                  <a:gd name="T66" fmla="*/ 411 w 1386"/>
                  <a:gd name="T67" fmla="*/ 1212 h 1385"/>
                  <a:gd name="T68" fmla="*/ 477 w 1386"/>
                  <a:gd name="T69" fmla="*/ 1353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30" y="274"/>
                      <a:pt x="522" y="94"/>
                      <a:pt x="813" y="164"/>
                    </a:cubicBezTo>
                    <a:cubicBezTo>
                      <a:pt x="1105" y="233"/>
                      <a:pt x="1284" y="526"/>
                      <a:pt x="1215" y="817"/>
                    </a:cubicBezTo>
                    <a:cubicBezTo>
                      <a:pt x="1145" y="1108"/>
                      <a:pt x="853" y="1288"/>
                      <a:pt x="561" y="1218"/>
                    </a:cubicBezTo>
                    <a:cubicBezTo>
                      <a:pt x="270" y="1149"/>
                      <a:pt x="90" y="856"/>
                      <a:pt x="160" y="565"/>
                    </a:cubicBezTo>
                    <a:close/>
                    <a:moveTo>
                      <a:pt x="477" y="1353"/>
                    </a:moveTo>
                    <a:lnTo>
                      <a:pt x="584" y="1379"/>
                    </a:lnTo>
                    <a:lnTo>
                      <a:pt x="638" y="1279"/>
                    </a:lnTo>
                    <a:cubicBezTo>
                      <a:pt x="661" y="1281"/>
                      <a:pt x="684" y="1281"/>
                      <a:pt x="707" y="1280"/>
                    </a:cubicBezTo>
                    <a:lnTo>
                      <a:pt x="751" y="1385"/>
                    </a:lnTo>
                    <a:lnTo>
                      <a:pt x="860" y="1367"/>
                    </a:lnTo>
                    <a:lnTo>
                      <a:pt x="871" y="1251"/>
                    </a:lnTo>
                    <a:cubicBezTo>
                      <a:pt x="889" y="1245"/>
                      <a:pt x="907" y="1238"/>
                      <a:pt x="925" y="1230"/>
                    </a:cubicBezTo>
                    <a:lnTo>
                      <a:pt x="1008" y="1312"/>
                    </a:lnTo>
                    <a:lnTo>
                      <a:pt x="1102" y="1255"/>
                    </a:lnTo>
                    <a:lnTo>
                      <a:pt x="1067" y="1142"/>
                    </a:lnTo>
                    <a:cubicBezTo>
                      <a:pt x="1086" y="1126"/>
                      <a:pt x="1103" y="1110"/>
                      <a:pt x="1119" y="1092"/>
                    </a:cubicBezTo>
                    <a:lnTo>
                      <a:pt x="1229" y="1135"/>
                    </a:lnTo>
                    <a:lnTo>
                      <a:pt x="1292" y="1045"/>
                    </a:lnTo>
                    <a:lnTo>
                      <a:pt x="1215" y="954"/>
                    </a:lnTo>
                    <a:cubicBezTo>
                      <a:pt x="1222" y="939"/>
                      <a:pt x="1229" y="924"/>
                      <a:pt x="1235" y="909"/>
                    </a:cubicBezTo>
                    <a:lnTo>
                      <a:pt x="1354" y="908"/>
                    </a:lnTo>
                    <a:lnTo>
                      <a:pt x="1379" y="801"/>
                    </a:lnTo>
                    <a:lnTo>
                      <a:pt x="1274" y="745"/>
                    </a:lnTo>
                    <a:cubicBezTo>
                      <a:pt x="1276" y="725"/>
                      <a:pt x="1277" y="706"/>
                      <a:pt x="1277" y="686"/>
                    </a:cubicBezTo>
                    <a:lnTo>
                      <a:pt x="1386" y="641"/>
                    </a:lnTo>
                    <a:lnTo>
                      <a:pt x="1369" y="532"/>
                    </a:lnTo>
                    <a:lnTo>
                      <a:pt x="1252" y="520"/>
                    </a:lnTo>
                    <a:cubicBezTo>
                      <a:pt x="1245" y="500"/>
                      <a:pt x="1238" y="480"/>
                      <a:pt x="1230" y="461"/>
                    </a:cubicBezTo>
                    <a:lnTo>
                      <a:pt x="1313" y="378"/>
                    </a:lnTo>
                    <a:lnTo>
                      <a:pt x="1255" y="284"/>
                    </a:lnTo>
                    <a:lnTo>
                      <a:pt x="1144" y="318"/>
                    </a:lnTo>
                    <a:cubicBezTo>
                      <a:pt x="1131" y="303"/>
                      <a:pt x="1119" y="289"/>
                      <a:pt x="1105" y="275"/>
                    </a:cubicBezTo>
                    <a:lnTo>
                      <a:pt x="1150" y="168"/>
                    </a:lnTo>
                    <a:lnTo>
                      <a:pt x="1061" y="103"/>
                    </a:lnTo>
                    <a:lnTo>
                      <a:pt x="972" y="175"/>
                    </a:lnTo>
                    <a:cubicBezTo>
                      <a:pt x="952" y="164"/>
                      <a:pt x="931" y="154"/>
                      <a:pt x="909" y="145"/>
                    </a:cubicBezTo>
                    <a:lnTo>
                      <a:pt x="909" y="32"/>
                    </a:lnTo>
                    <a:lnTo>
                      <a:pt x="802" y="6"/>
                    </a:lnTo>
                    <a:lnTo>
                      <a:pt x="749" y="105"/>
                    </a:lnTo>
                    <a:cubicBezTo>
                      <a:pt x="725" y="102"/>
                      <a:pt x="701" y="101"/>
                      <a:pt x="678" y="101"/>
                    </a:cubicBezTo>
                    <a:lnTo>
                      <a:pt x="635" y="0"/>
                    </a:lnTo>
                    <a:lnTo>
                      <a:pt x="526" y="18"/>
                    </a:lnTo>
                    <a:lnTo>
                      <a:pt x="516" y="127"/>
                    </a:lnTo>
                    <a:cubicBezTo>
                      <a:pt x="495" y="133"/>
                      <a:pt x="475" y="140"/>
                      <a:pt x="455" y="149"/>
                    </a:cubicBezTo>
                    <a:lnTo>
                      <a:pt x="378" y="72"/>
                    </a:lnTo>
                    <a:lnTo>
                      <a:pt x="285" y="130"/>
                    </a:lnTo>
                    <a:lnTo>
                      <a:pt x="316" y="233"/>
                    </a:lnTo>
                    <a:cubicBezTo>
                      <a:pt x="295" y="250"/>
                      <a:pt x="275" y="269"/>
                      <a:pt x="257" y="288"/>
                    </a:cubicBezTo>
                    <a:lnTo>
                      <a:pt x="157" y="250"/>
                    </a:lnTo>
                    <a:lnTo>
                      <a:pt x="94" y="340"/>
                    </a:lnTo>
                    <a:lnTo>
                      <a:pt x="163" y="421"/>
                    </a:lnTo>
                    <a:cubicBezTo>
                      <a:pt x="154" y="439"/>
                      <a:pt x="146" y="457"/>
                      <a:pt x="138" y="476"/>
                    </a:cubicBezTo>
                    <a:lnTo>
                      <a:pt x="32" y="476"/>
                    </a:lnTo>
                    <a:lnTo>
                      <a:pt x="7" y="584"/>
                    </a:lnTo>
                    <a:lnTo>
                      <a:pt x="101" y="634"/>
                    </a:lnTo>
                    <a:cubicBezTo>
                      <a:pt x="98" y="657"/>
                      <a:pt x="97" y="680"/>
                      <a:pt x="98" y="703"/>
                    </a:cubicBezTo>
                    <a:lnTo>
                      <a:pt x="0" y="744"/>
                    </a:lnTo>
                    <a:lnTo>
                      <a:pt x="17" y="853"/>
                    </a:lnTo>
                    <a:lnTo>
                      <a:pt x="124" y="864"/>
                    </a:lnTo>
                    <a:cubicBezTo>
                      <a:pt x="131" y="887"/>
                      <a:pt x="139" y="909"/>
                      <a:pt x="149" y="931"/>
                    </a:cubicBezTo>
                    <a:lnTo>
                      <a:pt x="73" y="1007"/>
                    </a:lnTo>
                    <a:lnTo>
                      <a:pt x="131" y="1101"/>
                    </a:lnTo>
                    <a:lnTo>
                      <a:pt x="235" y="1069"/>
                    </a:lnTo>
                    <a:cubicBezTo>
                      <a:pt x="249" y="1086"/>
                      <a:pt x="263" y="1101"/>
                      <a:pt x="278" y="1116"/>
                    </a:cubicBezTo>
                    <a:lnTo>
                      <a:pt x="236" y="1216"/>
                    </a:lnTo>
                    <a:lnTo>
                      <a:pt x="325" y="1282"/>
                    </a:lnTo>
                    <a:lnTo>
                      <a:pt x="411" y="1212"/>
                    </a:lnTo>
                    <a:cubicBezTo>
                      <a:pt x="432" y="1223"/>
                      <a:pt x="454" y="1233"/>
                      <a:pt x="477" y="1242"/>
                    </a:cubicBezTo>
                    <a:lnTo>
                      <a:pt x="477" y="1353"/>
                    </a:lnTo>
                    <a:close/>
                  </a:path>
                </a:pathLst>
              </a:custGeom>
              <a:solidFill>
                <a:schemeClr val="bg2">
                  <a:lumMod val="95000"/>
                </a:schemeClr>
              </a:solidFill>
              <a:ln>
                <a:solidFill>
                  <a:schemeClr val="tx2">
                    <a:lumMod val="75000"/>
                  </a:schemeClr>
                </a:solidFill>
              </a:ln>
            </p:spPr>
            <p:txBody>
              <a:bodyPr vert="horz" wrap="square" lIns="91440" tIns="45720" rIns="91440" bIns="45720" numCol="1" anchor="t" anchorCtr="0" compatLnSpc="1"/>
              <a:lstStyle/>
              <a:p>
                <a:pPr>
                  <a:lnSpc>
                    <a:spcPct val="120000"/>
                  </a:lnSpc>
                </a:pPr>
                <a:endParaRPr lang="zh-CN" altLang="en-US" sz="1400" dirty="0">
                  <a:solidFill>
                    <a:schemeClr val="bg1"/>
                  </a:solidFill>
                </a:endParaRPr>
              </a:p>
            </p:txBody>
          </p:sp>
          <p:sp>
            <p:nvSpPr>
              <p:cNvPr id="51" name="Freeform 17"/>
              <p:cNvSpPr/>
              <p:nvPr/>
            </p:nvSpPr>
            <p:spPr bwMode="auto">
              <a:xfrm>
                <a:off x="7887903" y="4257626"/>
                <a:ext cx="1027308" cy="1027308"/>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6"/>
                      <a:pt x="445" y="1062"/>
                    </a:cubicBezTo>
                    <a:cubicBezTo>
                      <a:pt x="720" y="1128"/>
                      <a:pt x="997" y="958"/>
                      <a:pt x="1062" y="683"/>
                    </a:cubicBez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dirty="0">
                  <a:solidFill>
                    <a:schemeClr val="bg1"/>
                  </a:solidFill>
                </a:endParaRPr>
              </a:p>
            </p:txBody>
          </p:sp>
        </p:grpSp>
        <p:sp>
          <p:nvSpPr>
            <p:cNvPr id="44" name="Freeform 18"/>
            <p:cNvSpPr/>
            <p:nvPr/>
          </p:nvSpPr>
          <p:spPr bwMode="auto">
            <a:xfrm>
              <a:off x="5006625" y="3176075"/>
              <a:ext cx="2070669" cy="2042578"/>
            </a:xfrm>
            <a:custGeom>
              <a:avLst/>
              <a:gdLst>
                <a:gd name="T0" fmla="*/ 810 w 2267"/>
                <a:gd name="T1" fmla="*/ 2236 h 2236"/>
                <a:gd name="T2" fmla="*/ 0 w 2267"/>
                <a:gd name="T3" fmla="*/ 1141 h 2236"/>
                <a:gd name="T4" fmla="*/ 1133 w 2267"/>
                <a:gd name="T5" fmla="*/ 0 h 2236"/>
                <a:gd name="T6" fmla="*/ 2267 w 2267"/>
                <a:gd name="T7" fmla="*/ 1141 h 2236"/>
                <a:gd name="T8" fmla="*/ 1456 w 2267"/>
                <a:gd name="T9" fmla="*/ 2236 h 2236"/>
                <a:gd name="T10" fmla="*/ 810 w 2267"/>
                <a:gd name="T11" fmla="*/ 2236 h 2236"/>
              </a:gdLst>
              <a:ahLst/>
              <a:cxnLst>
                <a:cxn ang="0">
                  <a:pos x="T0" y="T1"/>
                </a:cxn>
                <a:cxn ang="0">
                  <a:pos x="T2" y="T3"/>
                </a:cxn>
                <a:cxn ang="0">
                  <a:pos x="T4" y="T5"/>
                </a:cxn>
                <a:cxn ang="0">
                  <a:pos x="T6" y="T7"/>
                </a:cxn>
                <a:cxn ang="0">
                  <a:pos x="T8" y="T9"/>
                </a:cxn>
                <a:cxn ang="0">
                  <a:pos x="T10" y="T11"/>
                </a:cxn>
              </a:cxnLst>
              <a:rect l="0" t="0" r="r" b="b"/>
              <a:pathLst>
                <a:path w="2267" h="2236">
                  <a:moveTo>
                    <a:pt x="810" y="2236"/>
                  </a:moveTo>
                  <a:cubicBezTo>
                    <a:pt x="342" y="2096"/>
                    <a:pt x="0" y="1659"/>
                    <a:pt x="0" y="1141"/>
                  </a:cubicBezTo>
                  <a:cubicBezTo>
                    <a:pt x="0" y="511"/>
                    <a:pt x="507" y="0"/>
                    <a:pt x="1133" y="0"/>
                  </a:cubicBezTo>
                  <a:cubicBezTo>
                    <a:pt x="1759" y="0"/>
                    <a:pt x="2267" y="511"/>
                    <a:pt x="2267" y="1141"/>
                  </a:cubicBezTo>
                  <a:cubicBezTo>
                    <a:pt x="2267" y="1659"/>
                    <a:pt x="1925" y="2096"/>
                    <a:pt x="1456" y="2236"/>
                  </a:cubicBezTo>
                  <a:lnTo>
                    <a:pt x="810" y="2236"/>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400">
                <a:solidFill>
                  <a:srgbClr val="313D51"/>
                </a:solidFill>
              </a:endParaRPr>
            </a:p>
          </p:txBody>
        </p:sp>
        <p:sp>
          <p:nvSpPr>
            <p:cNvPr id="45" name="矩形 44"/>
            <p:cNvSpPr/>
            <p:nvPr/>
          </p:nvSpPr>
          <p:spPr>
            <a:xfrm>
              <a:off x="5046395" y="3901789"/>
              <a:ext cx="1895807" cy="503318"/>
            </a:xfrm>
            <a:prstGeom prst="rect">
              <a:avLst/>
            </a:prstGeom>
            <a:noFill/>
          </p:spPr>
          <p:txBody>
            <a:bodyPr wrap="square" rtlCol="0">
              <a:spAutoFit/>
            </a:bodyPr>
            <a:lstStyle/>
            <a:p>
              <a:pPr algn="ctr">
                <a:lnSpc>
                  <a:spcPct val="120000"/>
                </a:lnSpc>
              </a:pPr>
              <a:r>
                <a:rPr lang="en-US" altLang="zh-CN" dirty="0">
                  <a:solidFill>
                    <a:schemeClr val="bg1"/>
                  </a:solidFill>
                </a:rPr>
                <a:t>Navier-Stokes</a:t>
              </a:r>
              <a:endParaRPr lang="zh-CN" altLang="en-US" b="1" dirty="0">
                <a:solidFill>
                  <a:schemeClr val="bg1"/>
                </a:solidFill>
                <a:latin typeface="思源黑体" panose="020B0500000000000000" pitchFamily="34" charset="-122"/>
                <a:ea typeface="思源黑体" panose="020B0500000000000000" pitchFamily="34" charset="-122"/>
              </a:endParaRPr>
            </a:p>
          </p:txBody>
        </p:sp>
        <p:sp>
          <p:nvSpPr>
            <p:cNvPr id="46" name="文本框 45"/>
            <p:cNvSpPr txBox="1"/>
            <p:nvPr/>
          </p:nvSpPr>
          <p:spPr>
            <a:xfrm>
              <a:off x="3584046" y="3921193"/>
              <a:ext cx="758436" cy="709455"/>
            </a:xfrm>
            <a:prstGeom prst="rect">
              <a:avLst/>
            </a:prstGeom>
            <a:noFill/>
          </p:spPr>
          <p:txBody>
            <a:bodyPr wrap="none" rtlCol="0">
              <a:spAutoFit/>
            </a:bodyPr>
            <a:lstStyle/>
            <a:p>
              <a:pPr algn="ctr">
                <a:lnSpc>
                  <a:spcPct val="120000"/>
                </a:lnSpc>
              </a:pPr>
              <a:r>
                <a:rPr lang="en-US" altLang="zh-CN" sz="2800" dirty="0">
                  <a:solidFill>
                    <a:schemeClr val="bg2"/>
                  </a:solidFill>
                  <a:latin typeface="思源黑体" panose="020B0500000000000000" pitchFamily="34" charset="-122"/>
                </a:rPr>
                <a:t>01</a:t>
              </a:r>
              <a:endParaRPr lang="zh-CN" altLang="en-US" sz="2800" dirty="0">
                <a:solidFill>
                  <a:schemeClr val="bg2"/>
                </a:solidFill>
                <a:latin typeface="思源黑体" panose="020B0500000000000000" pitchFamily="34" charset="-122"/>
              </a:endParaRPr>
            </a:p>
          </p:txBody>
        </p:sp>
        <p:sp>
          <p:nvSpPr>
            <p:cNvPr id="47" name="文本框 46"/>
            <p:cNvSpPr txBox="1"/>
            <p:nvPr/>
          </p:nvSpPr>
          <p:spPr>
            <a:xfrm>
              <a:off x="4574768" y="2045812"/>
              <a:ext cx="758436" cy="709455"/>
            </a:xfrm>
            <a:prstGeom prst="rect">
              <a:avLst/>
            </a:prstGeom>
            <a:noFill/>
          </p:spPr>
          <p:txBody>
            <a:bodyPr wrap="none" rtlCol="0">
              <a:spAutoFit/>
            </a:bodyPr>
            <a:lstStyle/>
            <a:p>
              <a:pPr algn="ctr">
                <a:lnSpc>
                  <a:spcPct val="120000"/>
                </a:lnSpc>
              </a:pPr>
              <a:r>
                <a:rPr lang="en-US" altLang="zh-CN" sz="2800" dirty="0">
                  <a:solidFill>
                    <a:schemeClr val="bg2"/>
                  </a:solidFill>
                  <a:latin typeface="思源黑体" panose="020B0500000000000000" pitchFamily="34" charset="-122"/>
                </a:rPr>
                <a:t>02</a:t>
              </a:r>
              <a:endParaRPr lang="zh-CN" altLang="en-US" sz="2800" dirty="0">
                <a:solidFill>
                  <a:schemeClr val="bg2"/>
                </a:solidFill>
                <a:latin typeface="思源黑体" panose="020B0500000000000000" pitchFamily="34" charset="-122"/>
              </a:endParaRPr>
            </a:p>
          </p:txBody>
        </p:sp>
        <p:sp>
          <p:nvSpPr>
            <p:cNvPr id="48" name="文本框 47"/>
            <p:cNvSpPr txBox="1"/>
            <p:nvPr/>
          </p:nvSpPr>
          <p:spPr>
            <a:xfrm>
              <a:off x="6784419" y="2083087"/>
              <a:ext cx="758436" cy="709455"/>
            </a:xfrm>
            <a:prstGeom prst="rect">
              <a:avLst/>
            </a:prstGeom>
            <a:noFill/>
          </p:spPr>
          <p:txBody>
            <a:bodyPr wrap="none" rtlCol="0">
              <a:spAutoFit/>
            </a:bodyPr>
            <a:lstStyle/>
            <a:p>
              <a:pPr algn="ctr">
                <a:lnSpc>
                  <a:spcPct val="120000"/>
                </a:lnSpc>
              </a:pPr>
              <a:r>
                <a:rPr lang="en-US" altLang="zh-CN" sz="2800" dirty="0">
                  <a:solidFill>
                    <a:schemeClr val="bg2"/>
                  </a:solidFill>
                  <a:latin typeface="思源黑体" panose="020B0500000000000000" pitchFamily="34" charset="-122"/>
                </a:rPr>
                <a:t>03</a:t>
              </a:r>
              <a:endParaRPr lang="zh-CN" altLang="en-US" sz="2800" dirty="0">
                <a:solidFill>
                  <a:schemeClr val="bg2"/>
                </a:solidFill>
                <a:latin typeface="思源黑体" panose="020B0500000000000000" pitchFamily="34" charset="-122"/>
              </a:endParaRPr>
            </a:p>
          </p:txBody>
        </p:sp>
        <p:sp>
          <p:nvSpPr>
            <p:cNvPr id="49" name="文本框 48"/>
            <p:cNvSpPr txBox="1"/>
            <p:nvPr/>
          </p:nvSpPr>
          <p:spPr>
            <a:xfrm>
              <a:off x="7770510" y="3927615"/>
              <a:ext cx="758436" cy="709455"/>
            </a:xfrm>
            <a:prstGeom prst="rect">
              <a:avLst/>
            </a:prstGeom>
            <a:noFill/>
          </p:spPr>
          <p:txBody>
            <a:bodyPr wrap="none" rtlCol="0">
              <a:spAutoFit/>
            </a:bodyPr>
            <a:lstStyle/>
            <a:p>
              <a:pPr algn="ctr">
                <a:lnSpc>
                  <a:spcPct val="120000"/>
                </a:lnSpc>
              </a:pPr>
              <a:r>
                <a:rPr lang="en-US" altLang="zh-CN" sz="2800" dirty="0">
                  <a:solidFill>
                    <a:schemeClr val="bg2"/>
                  </a:solidFill>
                  <a:latin typeface="思源黑体" panose="020B0500000000000000" pitchFamily="34" charset="-122"/>
                </a:rPr>
                <a:t>04</a:t>
              </a:r>
              <a:endParaRPr lang="zh-CN" altLang="en-US" sz="2800" dirty="0">
                <a:solidFill>
                  <a:schemeClr val="bg2"/>
                </a:solidFill>
                <a:latin typeface="思源黑体" panose="020B0500000000000000" pitchFamily="34" charset="-122"/>
              </a:endParaRPr>
            </a:p>
          </p:txBody>
        </p:sp>
      </p:grpSp>
      <p:pic>
        <p:nvPicPr>
          <p:cNvPr id="12" name="图片 11" descr="图示&#10;&#10;描述已自动生成">
            <a:extLst>
              <a:ext uri="{FF2B5EF4-FFF2-40B4-BE49-F238E27FC236}">
                <a16:creationId xmlns:a16="http://schemas.microsoft.com/office/drawing/2014/main" id="{A052DF91-C818-C41B-0974-B88A11DCC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933" y="5324737"/>
            <a:ext cx="3847349" cy="780462"/>
          </a:xfrm>
          <a:prstGeom prst="rect">
            <a:avLst/>
          </a:prstGeom>
        </p:spPr>
      </p:pic>
      <p:pic>
        <p:nvPicPr>
          <p:cNvPr id="14" name="图片 13">
            <a:extLst>
              <a:ext uri="{FF2B5EF4-FFF2-40B4-BE49-F238E27FC236}">
                <a16:creationId xmlns:a16="http://schemas.microsoft.com/office/drawing/2014/main" id="{D86CB176-F695-4D45-1C71-5CDD48F4E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58" y="1888580"/>
            <a:ext cx="4804727" cy="729607"/>
          </a:xfrm>
          <a:prstGeom prst="rect">
            <a:avLst/>
          </a:prstGeom>
        </p:spPr>
      </p:pic>
      <p:pic>
        <p:nvPicPr>
          <p:cNvPr id="16" name="图片 15" descr="文本&#10;&#10;描述已自动生成">
            <a:extLst>
              <a:ext uri="{FF2B5EF4-FFF2-40B4-BE49-F238E27FC236}">
                <a16:creationId xmlns:a16="http://schemas.microsoft.com/office/drawing/2014/main" id="{3E5EEDAF-9D83-10F1-6FC1-D64E6E59D6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913" y="1699623"/>
            <a:ext cx="4906308" cy="850426"/>
          </a:xfrm>
          <a:prstGeom prst="rect">
            <a:avLst/>
          </a:prstGeom>
        </p:spPr>
      </p:pic>
      <p:pic>
        <p:nvPicPr>
          <p:cNvPr id="18" name="图片 17" descr="文本&#10;&#10;中度可信度描述已自动生成">
            <a:extLst>
              <a:ext uri="{FF2B5EF4-FFF2-40B4-BE49-F238E27FC236}">
                <a16:creationId xmlns:a16="http://schemas.microsoft.com/office/drawing/2014/main" id="{92D2D425-5A57-EB28-34E8-2506A1FE90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9892" y="5258521"/>
            <a:ext cx="3980287" cy="877641"/>
          </a:xfrm>
          <a:prstGeom prst="rect">
            <a:avLst/>
          </a:prstGeom>
        </p:spPr>
      </p:pic>
    </p:spTree>
    <p:extLst>
      <p:ext uri="{BB962C8B-B14F-4D97-AF65-F5344CB8AC3E}">
        <p14:creationId xmlns:p14="http://schemas.microsoft.com/office/powerpoint/2010/main" val="2441549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右箭头 61"/>
          <p:cNvSpPr/>
          <p:nvPr/>
        </p:nvSpPr>
        <p:spPr>
          <a:xfrm>
            <a:off x="6711001" y="4318709"/>
            <a:ext cx="1179257" cy="2187521"/>
          </a:xfrm>
          <a:prstGeom prst="bentArrow">
            <a:avLst>
              <a:gd name="adj1" fmla="val 25000"/>
              <a:gd name="adj2" fmla="val 25000"/>
              <a:gd name="adj3" fmla="val 25000"/>
              <a:gd name="adj4" fmla="val 75000"/>
            </a:avLst>
          </a:prstGeom>
          <a:solidFill>
            <a:srgbClr val="244C89"/>
          </a:solidFill>
          <a:ln w="28575" cap="flat">
            <a:no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endParaRPr lang="zh-CN" altLang="en-US" dirty="0">
              <a:solidFill>
                <a:srgbClr val="213555"/>
              </a:solidFill>
              <a:latin typeface="思源黑体" panose="020B0500000000000000" pitchFamily="34" charset="-122"/>
              <a:ea typeface="思源黑体" panose="020B0500000000000000" pitchFamily="34" charset="-122"/>
            </a:endParaRPr>
          </a:p>
        </p:txBody>
      </p:sp>
      <p:sp>
        <p:nvSpPr>
          <p:cNvPr id="26" name="圆角右箭头 83"/>
          <p:cNvSpPr/>
          <p:nvPr/>
        </p:nvSpPr>
        <p:spPr>
          <a:xfrm flipH="1">
            <a:off x="4310398" y="4318709"/>
            <a:ext cx="1179257" cy="2187521"/>
          </a:xfrm>
          <a:prstGeom prst="bentArrow">
            <a:avLst>
              <a:gd name="adj1" fmla="val 25000"/>
              <a:gd name="adj2" fmla="val 25000"/>
              <a:gd name="adj3" fmla="val 25000"/>
              <a:gd name="adj4" fmla="val 75000"/>
            </a:avLst>
          </a:prstGeom>
          <a:solidFill>
            <a:srgbClr val="244C89"/>
          </a:solidFill>
          <a:ln w="28575" cap="flat">
            <a:no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endParaRPr lang="zh-CN" altLang="en-US" dirty="0">
              <a:solidFill>
                <a:srgbClr val="213555"/>
              </a:solidFill>
              <a:latin typeface="思源黑体" panose="020B0500000000000000" pitchFamily="34" charset="-122"/>
              <a:ea typeface="思源黑体" panose="020B0500000000000000" pitchFamily="34" charset="-122"/>
            </a:endParaRPr>
          </a:p>
        </p:txBody>
      </p:sp>
      <p:sp>
        <p:nvSpPr>
          <p:cNvPr id="27" name="上箭头 45"/>
          <p:cNvSpPr/>
          <p:nvPr/>
        </p:nvSpPr>
        <p:spPr>
          <a:xfrm>
            <a:off x="5814767" y="2949251"/>
            <a:ext cx="601422" cy="3556979"/>
          </a:xfrm>
          <a:prstGeom prst="upArrow">
            <a:avLst/>
          </a:prstGeom>
          <a:solidFill>
            <a:srgbClr val="244C89"/>
          </a:solidFill>
          <a:ln w="28575" cap="flat">
            <a:no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endParaRPr lang="zh-CN" altLang="en-US" dirty="0">
              <a:solidFill>
                <a:srgbClr val="213555"/>
              </a:solidFill>
              <a:latin typeface="思源黑体" panose="020B0500000000000000" pitchFamily="34" charset="-122"/>
              <a:ea typeface="思源黑体" panose="020B0500000000000000" pitchFamily="34" charset="-122"/>
            </a:endParaRPr>
          </a:p>
        </p:txBody>
      </p:sp>
      <p:sp>
        <p:nvSpPr>
          <p:cNvPr id="35" name="TextBox 9"/>
          <p:cNvSpPr txBox="1"/>
          <p:nvPr/>
        </p:nvSpPr>
        <p:spPr>
          <a:xfrm>
            <a:off x="4514789" y="1754818"/>
            <a:ext cx="3052310" cy="572914"/>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pPr algn="ctr">
              <a:lnSpc>
                <a:spcPct val="120000"/>
              </a:lnSpc>
            </a:pPr>
            <a:r>
              <a:rPr lang="en-US" altLang="zh-CN" sz="2800" b="1" i="0" dirty="0">
                <a:solidFill>
                  <a:srgbClr val="0D0D0D"/>
                </a:solidFill>
                <a:effectLst/>
                <a:latin typeface="Söhne"/>
              </a:rPr>
              <a:t>Density Calculation</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pic>
        <p:nvPicPr>
          <p:cNvPr id="5" name="图片 4" descr="图片包含 文本&#10;&#10;描述已自动生成">
            <a:extLst>
              <a:ext uri="{FF2B5EF4-FFF2-40B4-BE49-F238E27FC236}">
                <a16:creationId xmlns:a16="http://schemas.microsoft.com/office/drawing/2014/main" id="{135125D7-7251-FFFF-3501-44A15AA20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93" y="3178278"/>
            <a:ext cx="4402921" cy="868998"/>
          </a:xfrm>
          <a:prstGeom prst="rect">
            <a:avLst/>
          </a:prstGeom>
        </p:spPr>
      </p:pic>
      <p:pic>
        <p:nvPicPr>
          <p:cNvPr id="7" name="图片 6" descr="图片包含 文本&#10;&#10;描述已自动生成">
            <a:extLst>
              <a:ext uri="{FF2B5EF4-FFF2-40B4-BE49-F238E27FC236}">
                <a16:creationId xmlns:a16="http://schemas.microsoft.com/office/drawing/2014/main" id="{BBD7CF6B-BF55-E1F3-EF99-44A3CE1309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7751" y="3178278"/>
            <a:ext cx="4793087" cy="1131287"/>
          </a:xfrm>
          <a:prstGeom prst="rect">
            <a:avLst/>
          </a:prstGeom>
        </p:spPr>
      </p:pic>
    </p:spTree>
    <p:extLst>
      <p:ext uri="{BB962C8B-B14F-4D97-AF65-F5344CB8AC3E}">
        <p14:creationId xmlns:p14="http://schemas.microsoft.com/office/powerpoint/2010/main" val="1696011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右箭头 61"/>
          <p:cNvSpPr/>
          <p:nvPr/>
        </p:nvSpPr>
        <p:spPr>
          <a:xfrm>
            <a:off x="6711001" y="4318709"/>
            <a:ext cx="1179257" cy="2187521"/>
          </a:xfrm>
          <a:prstGeom prst="bentArrow">
            <a:avLst>
              <a:gd name="adj1" fmla="val 25000"/>
              <a:gd name="adj2" fmla="val 25000"/>
              <a:gd name="adj3" fmla="val 25000"/>
              <a:gd name="adj4" fmla="val 75000"/>
            </a:avLst>
          </a:prstGeom>
          <a:solidFill>
            <a:srgbClr val="244C89"/>
          </a:solidFill>
          <a:ln w="28575" cap="flat">
            <a:no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endParaRPr lang="zh-CN" altLang="en-US" dirty="0">
              <a:solidFill>
                <a:srgbClr val="213555"/>
              </a:solidFill>
              <a:latin typeface="思源黑体" panose="020B0500000000000000" pitchFamily="34" charset="-122"/>
              <a:ea typeface="思源黑体" panose="020B0500000000000000" pitchFamily="34" charset="-122"/>
            </a:endParaRPr>
          </a:p>
        </p:txBody>
      </p:sp>
      <p:sp>
        <p:nvSpPr>
          <p:cNvPr id="26" name="圆角右箭头 83"/>
          <p:cNvSpPr/>
          <p:nvPr/>
        </p:nvSpPr>
        <p:spPr>
          <a:xfrm flipH="1">
            <a:off x="4310398" y="4318709"/>
            <a:ext cx="1179257" cy="2187521"/>
          </a:xfrm>
          <a:prstGeom prst="bentArrow">
            <a:avLst>
              <a:gd name="adj1" fmla="val 25000"/>
              <a:gd name="adj2" fmla="val 25000"/>
              <a:gd name="adj3" fmla="val 25000"/>
              <a:gd name="adj4" fmla="val 75000"/>
            </a:avLst>
          </a:prstGeom>
          <a:solidFill>
            <a:srgbClr val="244C89"/>
          </a:solidFill>
          <a:ln w="28575" cap="flat">
            <a:no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endParaRPr lang="zh-CN" altLang="en-US" dirty="0">
              <a:solidFill>
                <a:srgbClr val="213555"/>
              </a:solidFill>
              <a:latin typeface="思源黑体" panose="020B0500000000000000" pitchFamily="34" charset="-122"/>
              <a:ea typeface="思源黑体" panose="020B0500000000000000" pitchFamily="34" charset="-122"/>
            </a:endParaRPr>
          </a:p>
        </p:txBody>
      </p:sp>
      <p:sp>
        <p:nvSpPr>
          <p:cNvPr id="27" name="上箭头 45"/>
          <p:cNvSpPr/>
          <p:nvPr/>
        </p:nvSpPr>
        <p:spPr>
          <a:xfrm>
            <a:off x="5814767" y="2949251"/>
            <a:ext cx="601422" cy="3556979"/>
          </a:xfrm>
          <a:prstGeom prst="upArrow">
            <a:avLst/>
          </a:prstGeom>
          <a:solidFill>
            <a:srgbClr val="244C89"/>
          </a:solidFill>
          <a:ln w="28575" cap="flat">
            <a:no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120000"/>
              </a:lnSpc>
              <a:spcBef>
                <a:spcPct val="0"/>
              </a:spcBef>
            </a:pPr>
            <a:endParaRPr lang="zh-CN" altLang="en-US" dirty="0">
              <a:solidFill>
                <a:srgbClr val="213555"/>
              </a:solidFill>
              <a:latin typeface="思源黑体" panose="020B0500000000000000" pitchFamily="34" charset="-122"/>
              <a:ea typeface="思源黑体" panose="020B0500000000000000" pitchFamily="34" charset="-122"/>
            </a:endParaRPr>
          </a:p>
        </p:txBody>
      </p:sp>
      <p:sp>
        <p:nvSpPr>
          <p:cNvPr id="35" name="TextBox 9"/>
          <p:cNvSpPr txBox="1"/>
          <p:nvPr/>
        </p:nvSpPr>
        <p:spPr>
          <a:xfrm>
            <a:off x="4297229" y="1754818"/>
            <a:ext cx="3487430" cy="778868"/>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pPr algn="ctr">
              <a:lnSpc>
                <a:spcPct val="120000"/>
              </a:lnSpc>
            </a:pPr>
            <a:r>
              <a:rPr lang="en-US" altLang="zh-CN" sz="4000" b="1" i="0" dirty="0">
                <a:solidFill>
                  <a:srgbClr val="0D0D0D"/>
                </a:solidFill>
                <a:effectLst/>
                <a:latin typeface="Söhne"/>
              </a:rPr>
              <a:t>Pressure Forces</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pic>
        <p:nvPicPr>
          <p:cNvPr id="3" name="图片 2" descr="手机屏幕截图&#10;&#10;中度可信度描述已自动生成">
            <a:extLst>
              <a:ext uri="{FF2B5EF4-FFF2-40B4-BE49-F238E27FC236}">
                <a16:creationId xmlns:a16="http://schemas.microsoft.com/office/drawing/2014/main" id="{0F875912-B589-9839-89F8-C60A9AADD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57" y="3248322"/>
            <a:ext cx="5120103" cy="778868"/>
          </a:xfrm>
          <a:prstGeom prst="rect">
            <a:avLst/>
          </a:prstGeom>
        </p:spPr>
      </p:pic>
      <p:pic>
        <p:nvPicPr>
          <p:cNvPr id="6" name="图片 5" descr="文本&#10;&#10;中度可信度描述已自动生成">
            <a:extLst>
              <a:ext uri="{FF2B5EF4-FFF2-40B4-BE49-F238E27FC236}">
                <a16:creationId xmlns:a16="http://schemas.microsoft.com/office/drawing/2014/main" id="{E97D487E-CD86-6C94-6763-05B470751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301" y="3171402"/>
            <a:ext cx="5527146" cy="932707"/>
          </a:xfrm>
          <a:prstGeom prst="rect">
            <a:avLst/>
          </a:prstGeom>
        </p:spPr>
      </p:pic>
    </p:spTree>
    <p:extLst>
      <p:ext uri="{BB962C8B-B14F-4D97-AF65-F5344CB8AC3E}">
        <p14:creationId xmlns:p14="http://schemas.microsoft.com/office/powerpoint/2010/main" val="657232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777</Words>
  <Application>Microsoft Office PowerPoint</Application>
  <PresentationFormat>宽屏</PresentationFormat>
  <Paragraphs>77</Paragraphs>
  <Slides>21</Slides>
  <Notes>20</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Söhne</vt:lpstr>
      <vt:lpstr>思源黑体</vt:lpstr>
      <vt:lpstr>Agency FB</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lastModifiedBy/>
  <cp:revision>1</cp:revision>
  <dcterms:created xsi:type="dcterms:W3CDTF">2021-05-12T03:31:37Z</dcterms:created>
  <dcterms:modified xsi:type="dcterms:W3CDTF">2024-04-19T20:31:06Z</dcterms:modified>
</cp:coreProperties>
</file>